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7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3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50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6034-DC84-4513-91F2-C4457279D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22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392E-17BF-465D-90F0-65736B76DE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28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5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5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8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5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1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FDF4-C27C-4177-8668-A2F0713AF390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DA13-B164-46F9-8386-2CB04A01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4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 Timeline   8-7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notes </a:t>
            </a:r>
            <a:r>
              <a:rPr lang="en-US" dirty="0" smtClean="0"/>
              <a:t>to </a:t>
            </a:r>
            <a:r>
              <a:rPr lang="en-US" dirty="0"/>
              <a:t>help you summarize your thinking.  </a:t>
            </a:r>
          </a:p>
          <a:p>
            <a:pPr marL="514350" indent="-514350">
              <a:buAutoNum type="arabicParenR"/>
            </a:pPr>
            <a:r>
              <a:rPr lang="en-US" dirty="0" smtClean="0"/>
              <a:t>Read </a:t>
            </a:r>
            <a:r>
              <a:rPr lang="en-US" dirty="0"/>
              <a:t>pages 7, 18-20 from your </a:t>
            </a:r>
            <a:r>
              <a:rPr lang="en-US" i="1" dirty="0" err="1"/>
              <a:t>SciencePower</a:t>
            </a:r>
            <a:r>
              <a:rPr lang="en-US" i="1" dirty="0"/>
              <a:t> 8</a:t>
            </a:r>
            <a:r>
              <a:rPr lang="en-US" dirty="0"/>
              <a:t> </a:t>
            </a:r>
            <a:r>
              <a:rPr lang="en-US" dirty="0" smtClean="0"/>
              <a:t>textbook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Part 3 research</a:t>
            </a:r>
          </a:p>
          <a:p>
            <a:pPr marL="0" indent="0">
              <a:buNone/>
            </a:pPr>
            <a:r>
              <a:rPr lang="en-US" dirty="0"/>
              <a:t>2) Watch a video about the cell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theory </a:t>
            </a:r>
            <a:r>
              <a:rPr lang="en-US" dirty="0"/>
              <a:t>(</a:t>
            </a:r>
            <a:r>
              <a:rPr lang="en-US" i="1" dirty="0"/>
              <a:t>Through the Lens</a:t>
            </a:r>
            <a:r>
              <a:rPr lang="en-US" dirty="0"/>
              <a:t>,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Discovery </a:t>
            </a:r>
            <a:r>
              <a:rPr lang="en-US" dirty="0"/>
              <a:t>Education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3) Read the article provided.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Due: Friday, sticky notes or other paper (Thurs no class)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Due: Friday per, 6,7 class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3) Due Friday per 6,7 class time</a:t>
            </a:r>
          </a:p>
          <a:p>
            <a:r>
              <a:rPr lang="en-US" dirty="0" smtClean="0"/>
              <a:t>Final Timeline due Monday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Sept 26, Day 3 per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The observations of </a:t>
            </a:r>
            <a:r>
              <a:rPr lang="en-US" altLang="en-US" sz="3600" dirty="0" smtClean="0"/>
              <a:t>Francesco </a:t>
            </a:r>
            <a:r>
              <a:rPr lang="en-US" altLang="en-US" sz="3600" dirty="0" err="1" smtClean="0"/>
              <a:t>Redi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and many other scientists led to the creation of the cell theory.</a:t>
            </a:r>
            <a:r>
              <a:rPr lang="en-US" altLang="en-US" sz="3200" dirty="0"/>
              <a:t>  </a:t>
            </a:r>
            <a:r>
              <a:rPr lang="en-US" altLang="en-US" sz="4000" dirty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1"/>
            <a:ext cx="8153400" cy="4906963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mtClean="0"/>
              <a:t> The cell theory has 4 main ideas:</a:t>
            </a:r>
          </a:p>
          <a:p>
            <a:pPr marL="609600" indent="-609600">
              <a:buNone/>
            </a:pPr>
            <a:r>
              <a:rPr lang="en-US" altLang="en-US" smtClean="0"/>
              <a:t> 1.  All organisms are made up of one or more cells.</a:t>
            </a:r>
          </a:p>
          <a:p>
            <a:pPr marL="609600" indent="-609600">
              <a:buNone/>
            </a:pPr>
            <a:r>
              <a:rPr lang="en-US" altLang="en-US" smtClean="0"/>
              <a:t> 2. The cells in all organisms have the same basic parts and the same job to do.</a:t>
            </a:r>
          </a:p>
          <a:p>
            <a:pPr marL="609600" indent="-609600">
              <a:buNone/>
            </a:pPr>
            <a:r>
              <a:rPr lang="en-US" altLang="en-US" smtClean="0"/>
              <a:t> 3.  All cells come from cells that already exist.</a:t>
            </a:r>
          </a:p>
          <a:p>
            <a:pPr marL="609600" indent="-609600">
              <a:buNone/>
            </a:pPr>
            <a:r>
              <a:rPr lang="en-US" altLang="en-US" smtClean="0"/>
              <a:t>4. The health of the organism depends on the health of the individual cells.</a:t>
            </a:r>
          </a:p>
        </p:txBody>
      </p:sp>
    </p:spTree>
    <p:extLst>
      <p:ext uri="{BB962C8B-B14F-4D97-AF65-F5344CB8AC3E}">
        <p14:creationId xmlns:p14="http://schemas.microsoft.com/office/powerpoint/2010/main" val="38593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5635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000"/>
              <a:t>Notes: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pPr marL="609600" indent="-609600"/>
            <a:r>
              <a:rPr lang="en-US" altLang="en-US" u="sng" smtClean="0"/>
              <a:t>Cells</a:t>
            </a:r>
            <a:r>
              <a:rPr lang="en-US" altLang="en-US" smtClean="0"/>
              <a:t> are the building blocks of organisms. Each cell must be able to do jobs to keep the organism alive.  </a:t>
            </a:r>
          </a:p>
          <a:p>
            <a:pPr marL="609600" indent="-609600"/>
            <a:endParaRPr lang="en-US" altLang="en-US" smtClean="0"/>
          </a:p>
          <a:p>
            <a:pPr marL="609600" indent="-609600"/>
            <a:r>
              <a:rPr lang="en-US" altLang="en-US" smtClean="0"/>
              <a:t>Cells were first discovered by </a:t>
            </a:r>
            <a:r>
              <a:rPr lang="en-US" altLang="en-US" u="sng" smtClean="0"/>
              <a:t>Robert Hooke</a:t>
            </a:r>
            <a:r>
              <a:rPr lang="en-US" altLang="en-US" smtClean="0"/>
              <a:t> in 1665. He looked at a piece of cork under a microscope and saw little empty boxes which he called cells</a:t>
            </a:r>
          </a:p>
          <a:p>
            <a:pPr marL="609600" indent="-609600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8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962400" y="2590800"/>
            <a:ext cx="4419600" cy="27765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CELLS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48000" y="4495801"/>
            <a:ext cx="640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274082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76400" y="1748265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 cell is the smallest unit of an organism that can carry on life's functions.</a:t>
            </a:r>
            <a:r>
              <a:rPr lang="en-US" altLang="en-US" sz="1800"/>
              <a:t>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981200" y="7620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What is a cell?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828800" y="4343400"/>
            <a:ext cx="76200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dirty="0"/>
              <a:t>Cells are the building blocks of organisms.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dirty="0"/>
              <a:t>Each cell must be able to do jobs </a:t>
            </a:r>
            <a:r>
              <a:rPr lang="en-US" altLang="en-US" dirty="0" smtClean="0"/>
              <a:t>(functions)to </a:t>
            </a:r>
            <a:r>
              <a:rPr lang="en-US" altLang="en-US" dirty="0"/>
              <a:t>keep it alive such as growing, developing, and using energy.  They also must be able to reproduce to make more cells.  </a:t>
            </a:r>
          </a:p>
        </p:txBody>
      </p:sp>
    </p:spTree>
    <p:extLst>
      <p:ext uri="{BB962C8B-B14F-4D97-AF65-F5344CB8AC3E}">
        <p14:creationId xmlns:p14="http://schemas.microsoft.com/office/powerpoint/2010/main" val="211626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962400" y="2590800"/>
            <a:ext cx="4419600" cy="27765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CELLS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3048000" y="4495801"/>
            <a:ext cx="640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How were they discovered?</a:t>
            </a:r>
          </a:p>
        </p:txBody>
      </p:sp>
    </p:spTree>
    <p:extLst>
      <p:ext uri="{BB962C8B-B14F-4D97-AF65-F5344CB8AC3E}">
        <p14:creationId xmlns:p14="http://schemas.microsoft.com/office/powerpoint/2010/main" val="6179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Who discovered cells?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There were many scientists who were involved in the discovery.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Its started with Hans and Zacharias Janssen.  This father and son team created the first compound ( 2 lens) microscope.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They however did not use this microscope to observe cells.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53400" y="1143000"/>
            <a:ext cx="1949450" cy="2971800"/>
          </a:xfrm>
          <a:noFill/>
        </p:spPr>
      </p:pic>
      <p:pic>
        <p:nvPicPr>
          <p:cNvPr id="4104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509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Then there was Robert Hooke in 1665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Robert Hooke was an English scientist that looked at cork under a compound microscope.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 He observed little empty boxes that he called CELLS because they reminded him of rooms where monks lived.  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9001" y="3886200"/>
            <a:ext cx="2316163" cy="2185988"/>
          </a:xfr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467600" y="6172200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Hooke’s drawing of cork</a:t>
            </a:r>
          </a:p>
        </p:txBody>
      </p:sp>
      <p:pic>
        <p:nvPicPr>
          <p:cNvPr id="6151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1" y="914400"/>
            <a:ext cx="1933575" cy="1619250"/>
          </a:xfrm>
          <a:noFill/>
        </p:spPr>
      </p:pic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7010400" y="2590801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58000" y="2590800"/>
            <a:ext cx="3505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/>
              <a:t>No one knows what he looks like.  His portrait has not been seen since 1710.</a:t>
            </a:r>
          </a:p>
        </p:txBody>
      </p:sp>
    </p:spTree>
    <p:extLst>
      <p:ext uri="{BB962C8B-B14F-4D97-AF65-F5344CB8AC3E}">
        <p14:creationId xmlns:p14="http://schemas.microsoft.com/office/powerpoint/2010/main" val="403474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50" grpId="0"/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Anton van Leeuwenhoek </a:t>
            </a:r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1600201"/>
            <a:ext cx="3238500" cy="2886075"/>
          </a:xfr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828800" y="1676401"/>
            <a:ext cx="419100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 Had a drapery business and would use a simple lens to examine cloth.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He would use his lens to examine nature.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He noticed small living things living in a drop of pond water.  He called these creatures “animalcules”.</a:t>
            </a:r>
          </a:p>
        </p:txBody>
      </p:sp>
    </p:spTree>
    <p:extLst>
      <p:ext uri="{BB962C8B-B14F-4D97-AF65-F5344CB8AC3E}">
        <p14:creationId xmlns:p14="http://schemas.microsoft.com/office/powerpoint/2010/main" val="31972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Matthias Schleiden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German botanist (scientist that studies plants)  who viewed different parts of plants under a microscope such as leaves, stem, and roots.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He discovered that plants were made up of cells.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1988" y="1752600"/>
            <a:ext cx="2781300" cy="3581400"/>
          </a:xfrm>
          <a:noFill/>
        </p:spPr>
      </p:pic>
    </p:spTree>
    <p:extLst>
      <p:ext uri="{BB962C8B-B14F-4D97-AF65-F5344CB8AC3E}">
        <p14:creationId xmlns:p14="http://schemas.microsoft.com/office/powerpoint/2010/main" val="206264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Theodor Schwann</a:t>
            </a:r>
            <a:r>
              <a:rPr lang="en-US" altLang="en-US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431926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/>
              <a:t>Was a German zoologist (scientist that studies animals) who viewed animal parts under a microscope and discovered that animals were made up of cells.</a:t>
            </a: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9" y="1905000"/>
            <a:ext cx="3214687" cy="3581400"/>
          </a:xfrm>
          <a:noFill/>
        </p:spPr>
      </p:pic>
      <p:sp>
        <p:nvSpPr>
          <p:cNvPr id="2" name="SMARTInkShape-1"/>
          <p:cNvSpPr/>
          <p:nvPr>
            <p:custDataLst>
              <p:tags r:id="rId1"/>
            </p:custDataLst>
          </p:nvPr>
        </p:nvSpPr>
        <p:spPr>
          <a:xfrm>
            <a:off x="4762500" y="3741420"/>
            <a:ext cx="1097281" cy="68581"/>
          </a:xfrm>
          <a:custGeom>
            <a:avLst/>
            <a:gdLst/>
            <a:ahLst/>
            <a:cxnLst/>
            <a:rect l="0" t="0" r="0" b="0"/>
            <a:pathLst>
              <a:path w="1097281" h="68581">
                <a:moveTo>
                  <a:pt x="0" y="0"/>
                </a:moveTo>
                <a:lnTo>
                  <a:pt x="0" y="0"/>
                </a:lnTo>
                <a:lnTo>
                  <a:pt x="4045" y="0"/>
                </a:lnTo>
                <a:lnTo>
                  <a:pt x="5237" y="847"/>
                </a:lnTo>
                <a:lnTo>
                  <a:pt x="6031" y="2258"/>
                </a:lnTo>
                <a:lnTo>
                  <a:pt x="6561" y="4045"/>
                </a:lnTo>
                <a:lnTo>
                  <a:pt x="7761" y="5237"/>
                </a:lnTo>
                <a:lnTo>
                  <a:pt x="11351" y="6561"/>
                </a:lnTo>
                <a:lnTo>
                  <a:pt x="47521" y="7608"/>
                </a:lnTo>
                <a:lnTo>
                  <a:pt x="82684" y="7620"/>
                </a:lnTo>
                <a:lnTo>
                  <a:pt x="116922" y="7620"/>
                </a:lnTo>
                <a:lnTo>
                  <a:pt x="152405" y="7620"/>
                </a:lnTo>
                <a:lnTo>
                  <a:pt x="188912" y="7620"/>
                </a:lnTo>
                <a:lnTo>
                  <a:pt x="226872" y="7620"/>
                </a:lnTo>
                <a:lnTo>
                  <a:pt x="264959" y="7620"/>
                </a:lnTo>
                <a:lnTo>
                  <a:pt x="302344" y="7620"/>
                </a:lnTo>
                <a:lnTo>
                  <a:pt x="328931" y="9878"/>
                </a:lnTo>
                <a:lnTo>
                  <a:pt x="365928" y="14534"/>
                </a:lnTo>
                <a:lnTo>
                  <a:pt x="403882" y="15147"/>
                </a:lnTo>
                <a:lnTo>
                  <a:pt x="435932" y="15228"/>
                </a:lnTo>
                <a:lnTo>
                  <a:pt x="467413" y="15238"/>
                </a:lnTo>
                <a:lnTo>
                  <a:pt x="504684" y="15240"/>
                </a:lnTo>
                <a:lnTo>
                  <a:pt x="541955" y="15240"/>
                </a:lnTo>
                <a:lnTo>
                  <a:pt x="575198" y="15240"/>
                </a:lnTo>
                <a:lnTo>
                  <a:pt x="610984" y="15240"/>
                </a:lnTo>
                <a:lnTo>
                  <a:pt x="645625" y="15240"/>
                </a:lnTo>
                <a:lnTo>
                  <a:pt x="664583" y="17498"/>
                </a:lnTo>
                <a:lnTo>
                  <a:pt x="696866" y="22154"/>
                </a:lnTo>
                <a:lnTo>
                  <a:pt x="730445" y="22721"/>
                </a:lnTo>
                <a:lnTo>
                  <a:pt x="761787" y="26878"/>
                </a:lnTo>
                <a:lnTo>
                  <a:pt x="792438" y="29768"/>
                </a:lnTo>
                <a:lnTo>
                  <a:pt x="825209" y="32597"/>
                </a:lnTo>
                <a:lnTo>
                  <a:pt x="854107" y="36470"/>
                </a:lnTo>
                <a:lnTo>
                  <a:pt x="890167" y="41823"/>
                </a:lnTo>
                <a:lnTo>
                  <a:pt x="921748" y="44950"/>
                </a:lnTo>
                <a:lnTo>
                  <a:pt x="956039" y="45619"/>
                </a:lnTo>
                <a:lnTo>
                  <a:pt x="988808" y="51738"/>
                </a:lnTo>
                <a:lnTo>
                  <a:pt x="1019494" y="53246"/>
                </a:lnTo>
                <a:lnTo>
                  <a:pt x="1053679" y="46031"/>
                </a:lnTo>
                <a:lnTo>
                  <a:pt x="1058993" y="48116"/>
                </a:lnTo>
                <a:lnTo>
                  <a:pt x="1064177" y="51018"/>
                </a:lnTo>
                <a:lnTo>
                  <a:pt x="1074403" y="52882"/>
                </a:lnTo>
                <a:lnTo>
                  <a:pt x="1085638" y="53313"/>
                </a:lnTo>
                <a:lnTo>
                  <a:pt x="1090130" y="55586"/>
                </a:lnTo>
                <a:lnTo>
                  <a:pt x="1092514" y="57378"/>
                </a:lnTo>
                <a:lnTo>
                  <a:pt x="1097280" y="685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ARTInkShape-2"/>
          <p:cNvSpPr/>
          <p:nvPr>
            <p:custDataLst>
              <p:tags r:id="rId2"/>
            </p:custDataLst>
          </p:nvPr>
        </p:nvSpPr>
        <p:spPr>
          <a:xfrm>
            <a:off x="2583180" y="4152900"/>
            <a:ext cx="3055015" cy="91441"/>
          </a:xfrm>
          <a:custGeom>
            <a:avLst/>
            <a:gdLst/>
            <a:ahLst/>
            <a:cxnLst/>
            <a:rect l="0" t="0" r="0" b="0"/>
            <a:pathLst>
              <a:path w="3055015" h="91441">
                <a:moveTo>
                  <a:pt x="0" y="0"/>
                </a:moveTo>
                <a:lnTo>
                  <a:pt x="0" y="0"/>
                </a:lnTo>
                <a:lnTo>
                  <a:pt x="33466" y="0"/>
                </a:lnTo>
                <a:lnTo>
                  <a:pt x="69640" y="4045"/>
                </a:lnTo>
                <a:lnTo>
                  <a:pt x="97556" y="6031"/>
                </a:lnTo>
                <a:lnTo>
                  <a:pt x="127178" y="6914"/>
                </a:lnTo>
                <a:lnTo>
                  <a:pt x="162895" y="7410"/>
                </a:lnTo>
                <a:lnTo>
                  <a:pt x="195773" y="7558"/>
                </a:lnTo>
                <a:lnTo>
                  <a:pt x="231950" y="7601"/>
                </a:lnTo>
                <a:lnTo>
                  <a:pt x="256900" y="7612"/>
                </a:lnTo>
                <a:lnTo>
                  <a:pt x="284358" y="7617"/>
                </a:lnTo>
                <a:lnTo>
                  <a:pt x="312648" y="7619"/>
                </a:lnTo>
                <a:lnTo>
                  <a:pt x="339332" y="7619"/>
                </a:lnTo>
                <a:lnTo>
                  <a:pt x="365303" y="7620"/>
                </a:lnTo>
                <a:lnTo>
                  <a:pt x="391804" y="7620"/>
                </a:lnTo>
                <a:lnTo>
                  <a:pt x="420515" y="7620"/>
                </a:lnTo>
                <a:lnTo>
                  <a:pt x="450209" y="7620"/>
                </a:lnTo>
                <a:lnTo>
                  <a:pt x="480339" y="7620"/>
                </a:lnTo>
                <a:lnTo>
                  <a:pt x="510664" y="7620"/>
                </a:lnTo>
                <a:lnTo>
                  <a:pt x="541075" y="7620"/>
                </a:lnTo>
                <a:lnTo>
                  <a:pt x="571525" y="7620"/>
                </a:lnTo>
                <a:lnTo>
                  <a:pt x="601991" y="7620"/>
                </a:lnTo>
                <a:lnTo>
                  <a:pt x="632465" y="7620"/>
                </a:lnTo>
                <a:lnTo>
                  <a:pt x="662942" y="7620"/>
                </a:lnTo>
                <a:lnTo>
                  <a:pt x="693421" y="7620"/>
                </a:lnTo>
                <a:lnTo>
                  <a:pt x="723900" y="7620"/>
                </a:lnTo>
                <a:lnTo>
                  <a:pt x="754380" y="7620"/>
                </a:lnTo>
                <a:lnTo>
                  <a:pt x="784860" y="7620"/>
                </a:lnTo>
                <a:lnTo>
                  <a:pt x="815340" y="7620"/>
                </a:lnTo>
                <a:lnTo>
                  <a:pt x="845820" y="8467"/>
                </a:lnTo>
                <a:lnTo>
                  <a:pt x="876300" y="11665"/>
                </a:lnTo>
                <a:lnTo>
                  <a:pt x="906780" y="13651"/>
                </a:lnTo>
                <a:lnTo>
                  <a:pt x="937260" y="14534"/>
                </a:lnTo>
                <a:lnTo>
                  <a:pt x="967740" y="14926"/>
                </a:lnTo>
                <a:lnTo>
                  <a:pt x="998220" y="15101"/>
                </a:lnTo>
                <a:lnTo>
                  <a:pt x="1029547" y="15178"/>
                </a:lnTo>
                <a:lnTo>
                  <a:pt x="1063225" y="15212"/>
                </a:lnTo>
                <a:lnTo>
                  <a:pt x="1095692" y="15228"/>
                </a:lnTo>
                <a:lnTo>
                  <a:pt x="1127054" y="15235"/>
                </a:lnTo>
                <a:lnTo>
                  <a:pt x="1157926" y="15237"/>
                </a:lnTo>
                <a:lnTo>
                  <a:pt x="1188581" y="15239"/>
                </a:lnTo>
                <a:lnTo>
                  <a:pt x="1219138" y="15239"/>
                </a:lnTo>
                <a:lnTo>
                  <a:pt x="1249652" y="15240"/>
                </a:lnTo>
                <a:lnTo>
                  <a:pt x="1280148" y="17498"/>
                </a:lnTo>
                <a:lnTo>
                  <a:pt x="1310634" y="20477"/>
                </a:lnTo>
                <a:lnTo>
                  <a:pt x="1341117" y="21801"/>
                </a:lnTo>
                <a:lnTo>
                  <a:pt x="1373857" y="22389"/>
                </a:lnTo>
                <a:lnTo>
                  <a:pt x="1407316" y="22651"/>
                </a:lnTo>
                <a:lnTo>
                  <a:pt x="1439121" y="22767"/>
                </a:lnTo>
                <a:lnTo>
                  <a:pt x="1470189" y="25076"/>
                </a:lnTo>
                <a:lnTo>
                  <a:pt x="1500930" y="28078"/>
                </a:lnTo>
                <a:lnTo>
                  <a:pt x="1531527" y="29413"/>
                </a:lnTo>
                <a:lnTo>
                  <a:pt x="1564316" y="30006"/>
                </a:lnTo>
                <a:lnTo>
                  <a:pt x="1597798" y="30269"/>
                </a:lnTo>
                <a:lnTo>
                  <a:pt x="1629612" y="30386"/>
                </a:lnTo>
                <a:lnTo>
                  <a:pt x="1662943" y="30438"/>
                </a:lnTo>
                <a:lnTo>
                  <a:pt x="1696666" y="31308"/>
                </a:lnTo>
                <a:lnTo>
                  <a:pt x="1728587" y="34517"/>
                </a:lnTo>
                <a:lnTo>
                  <a:pt x="1761966" y="36508"/>
                </a:lnTo>
                <a:lnTo>
                  <a:pt x="1795709" y="38239"/>
                </a:lnTo>
                <a:lnTo>
                  <a:pt x="1827640" y="41831"/>
                </a:lnTo>
                <a:lnTo>
                  <a:pt x="1861022" y="43992"/>
                </a:lnTo>
                <a:lnTo>
                  <a:pt x="1895614" y="44952"/>
                </a:lnTo>
                <a:lnTo>
                  <a:pt x="1930744" y="45379"/>
                </a:lnTo>
                <a:lnTo>
                  <a:pt x="1966113" y="45568"/>
                </a:lnTo>
                <a:lnTo>
                  <a:pt x="2000741" y="46499"/>
                </a:lnTo>
                <a:lnTo>
                  <a:pt x="2033065" y="49735"/>
                </a:lnTo>
                <a:lnTo>
                  <a:pt x="2066623" y="51738"/>
                </a:lnTo>
                <a:lnTo>
                  <a:pt x="2101292" y="53475"/>
                </a:lnTo>
                <a:lnTo>
                  <a:pt x="2136456" y="57069"/>
                </a:lnTo>
                <a:lnTo>
                  <a:pt x="2169583" y="59230"/>
                </a:lnTo>
                <a:lnTo>
                  <a:pt x="2202086" y="60191"/>
                </a:lnTo>
                <a:lnTo>
                  <a:pt x="2236287" y="60618"/>
                </a:lnTo>
                <a:lnTo>
                  <a:pt x="2271243" y="63066"/>
                </a:lnTo>
                <a:lnTo>
                  <a:pt x="2305688" y="66129"/>
                </a:lnTo>
                <a:lnTo>
                  <a:pt x="2337930" y="67491"/>
                </a:lnTo>
                <a:lnTo>
                  <a:pt x="2371451" y="68096"/>
                </a:lnTo>
                <a:lnTo>
                  <a:pt x="2404412" y="69211"/>
                </a:lnTo>
                <a:lnTo>
                  <a:pt x="2433172" y="72530"/>
                </a:lnTo>
                <a:lnTo>
                  <a:pt x="2462323" y="74569"/>
                </a:lnTo>
                <a:lnTo>
                  <a:pt x="2491366" y="75475"/>
                </a:lnTo>
                <a:lnTo>
                  <a:pt x="2518385" y="75878"/>
                </a:lnTo>
                <a:lnTo>
                  <a:pt x="2546762" y="76057"/>
                </a:lnTo>
                <a:lnTo>
                  <a:pt x="2576307" y="76136"/>
                </a:lnTo>
                <a:lnTo>
                  <a:pt x="2606372" y="76171"/>
                </a:lnTo>
                <a:lnTo>
                  <a:pt x="2634410" y="78445"/>
                </a:lnTo>
                <a:lnTo>
                  <a:pt x="2661829" y="81431"/>
                </a:lnTo>
                <a:lnTo>
                  <a:pt x="2690948" y="82759"/>
                </a:lnTo>
                <a:lnTo>
                  <a:pt x="2727812" y="83506"/>
                </a:lnTo>
                <a:lnTo>
                  <a:pt x="2764229" y="83727"/>
                </a:lnTo>
                <a:lnTo>
                  <a:pt x="2801830" y="87838"/>
                </a:lnTo>
                <a:lnTo>
                  <a:pt x="2835737" y="90373"/>
                </a:lnTo>
                <a:lnTo>
                  <a:pt x="2867233" y="91124"/>
                </a:lnTo>
                <a:lnTo>
                  <a:pt x="2898013" y="91346"/>
                </a:lnTo>
                <a:lnTo>
                  <a:pt x="2935212" y="91422"/>
                </a:lnTo>
                <a:lnTo>
                  <a:pt x="2972812" y="91435"/>
                </a:lnTo>
                <a:lnTo>
                  <a:pt x="3004461" y="91438"/>
                </a:lnTo>
                <a:lnTo>
                  <a:pt x="3041373" y="91440"/>
                </a:lnTo>
                <a:lnTo>
                  <a:pt x="3053577" y="91440"/>
                </a:lnTo>
                <a:lnTo>
                  <a:pt x="3054258" y="90593"/>
                </a:lnTo>
                <a:lnTo>
                  <a:pt x="3055014" y="87395"/>
                </a:lnTo>
                <a:lnTo>
                  <a:pt x="3054370" y="86203"/>
                </a:lnTo>
                <a:lnTo>
                  <a:pt x="3048000" y="838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3"/>
          <p:cNvSpPr/>
          <p:nvPr>
            <p:custDataLst>
              <p:tags r:id="rId3"/>
            </p:custDataLst>
          </p:nvPr>
        </p:nvSpPr>
        <p:spPr>
          <a:xfrm>
            <a:off x="4488678" y="1348741"/>
            <a:ext cx="1731607" cy="518098"/>
          </a:xfrm>
          <a:custGeom>
            <a:avLst/>
            <a:gdLst/>
            <a:ahLst/>
            <a:cxnLst/>
            <a:rect l="0" t="0" r="0" b="0"/>
            <a:pathLst>
              <a:path w="1731607" h="518098">
                <a:moveTo>
                  <a:pt x="106182" y="449579"/>
                </a:moveTo>
                <a:lnTo>
                  <a:pt x="106182" y="449579"/>
                </a:lnTo>
                <a:lnTo>
                  <a:pt x="106182" y="456140"/>
                </a:lnTo>
                <a:lnTo>
                  <a:pt x="116788" y="467712"/>
                </a:lnTo>
                <a:lnTo>
                  <a:pt x="123878" y="470338"/>
                </a:lnTo>
                <a:lnTo>
                  <a:pt x="154075" y="478246"/>
                </a:lnTo>
                <a:lnTo>
                  <a:pt x="182085" y="484508"/>
                </a:lnTo>
                <a:lnTo>
                  <a:pt x="215973" y="487586"/>
                </a:lnTo>
                <a:lnTo>
                  <a:pt x="249532" y="493484"/>
                </a:lnTo>
                <a:lnTo>
                  <a:pt x="276573" y="498161"/>
                </a:lnTo>
                <a:lnTo>
                  <a:pt x="307782" y="503062"/>
                </a:lnTo>
                <a:lnTo>
                  <a:pt x="338869" y="507216"/>
                </a:lnTo>
                <a:lnTo>
                  <a:pt x="375410" y="509554"/>
                </a:lnTo>
                <a:lnTo>
                  <a:pt x="407686" y="510247"/>
                </a:lnTo>
                <a:lnTo>
                  <a:pt x="438698" y="510452"/>
                </a:lnTo>
                <a:lnTo>
                  <a:pt x="470182" y="510513"/>
                </a:lnTo>
                <a:lnTo>
                  <a:pt x="505099" y="510531"/>
                </a:lnTo>
                <a:lnTo>
                  <a:pt x="538117" y="511383"/>
                </a:lnTo>
                <a:lnTo>
                  <a:pt x="574335" y="515775"/>
                </a:lnTo>
                <a:lnTo>
                  <a:pt x="611030" y="517453"/>
                </a:lnTo>
                <a:lnTo>
                  <a:pt x="644575" y="517950"/>
                </a:lnTo>
                <a:lnTo>
                  <a:pt x="680102" y="518097"/>
                </a:lnTo>
                <a:lnTo>
                  <a:pt x="713301" y="517294"/>
                </a:lnTo>
                <a:lnTo>
                  <a:pt x="748726" y="512917"/>
                </a:lnTo>
                <a:lnTo>
                  <a:pt x="781047" y="511244"/>
                </a:lnTo>
                <a:lnTo>
                  <a:pt x="812072" y="510748"/>
                </a:lnTo>
                <a:lnTo>
                  <a:pt x="842714" y="510601"/>
                </a:lnTo>
                <a:lnTo>
                  <a:pt x="874088" y="510557"/>
                </a:lnTo>
                <a:lnTo>
                  <a:pt x="908973" y="510544"/>
                </a:lnTo>
                <a:lnTo>
                  <a:pt x="941980" y="509694"/>
                </a:lnTo>
                <a:lnTo>
                  <a:pt x="977349" y="505303"/>
                </a:lnTo>
                <a:lnTo>
                  <a:pt x="1009654" y="503625"/>
                </a:lnTo>
                <a:lnTo>
                  <a:pt x="1041521" y="502282"/>
                </a:lnTo>
                <a:lnTo>
                  <a:pt x="1077398" y="497744"/>
                </a:lnTo>
                <a:lnTo>
                  <a:pt x="1113993" y="495177"/>
                </a:lnTo>
                <a:lnTo>
                  <a:pt x="1146661" y="490277"/>
                </a:lnTo>
                <a:lnTo>
                  <a:pt x="1178635" y="488449"/>
                </a:lnTo>
                <a:lnTo>
                  <a:pt x="1214545" y="487061"/>
                </a:lnTo>
                <a:lnTo>
                  <a:pt x="1251149" y="482510"/>
                </a:lnTo>
                <a:lnTo>
                  <a:pt x="1284666" y="479938"/>
                </a:lnTo>
                <a:lnTo>
                  <a:pt x="1319339" y="474191"/>
                </a:lnTo>
                <a:lnTo>
                  <a:pt x="1356926" y="466921"/>
                </a:lnTo>
                <a:lnTo>
                  <a:pt x="1386658" y="463184"/>
                </a:lnTo>
                <a:lnTo>
                  <a:pt x="1416916" y="456714"/>
                </a:lnTo>
                <a:lnTo>
                  <a:pt x="1447329" y="449435"/>
                </a:lnTo>
                <a:lnTo>
                  <a:pt x="1483902" y="439391"/>
                </a:lnTo>
                <a:lnTo>
                  <a:pt x="1515586" y="429253"/>
                </a:lnTo>
                <a:lnTo>
                  <a:pt x="1546303" y="419098"/>
                </a:lnTo>
                <a:lnTo>
                  <a:pt x="1583608" y="401162"/>
                </a:lnTo>
                <a:lnTo>
                  <a:pt x="1616000" y="382348"/>
                </a:lnTo>
                <a:lnTo>
                  <a:pt x="1650149" y="359515"/>
                </a:lnTo>
                <a:lnTo>
                  <a:pt x="1681886" y="326837"/>
                </a:lnTo>
                <a:lnTo>
                  <a:pt x="1708707" y="293841"/>
                </a:lnTo>
                <a:lnTo>
                  <a:pt x="1726942" y="257918"/>
                </a:lnTo>
                <a:lnTo>
                  <a:pt x="1731606" y="240783"/>
                </a:lnTo>
                <a:lnTo>
                  <a:pt x="1729721" y="207574"/>
                </a:lnTo>
                <a:lnTo>
                  <a:pt x="1724939" y="193572"/>
                </a:lnTo>
                <a:lnTo>
                  <a:pt x="1717170" y="182551"/>
                </a:lnTo>
                <a:lnTo>
                  <a:pt x="1684928" y="147059"/>
                </a:lnTo>
                <a:lnTo>
                  <a:pt x="1652224" y="127916"/>
                </a:lnTo>
                <a:lnTo>
                  <a:pt x="1622401" y="112944"/>
                </a:lnTo>
                <a:lnTo>
                  <a:pt x="1585967" y="96596"/>
                </a:lnTo>
                <a:lnTo>
                  <a:pt x="1556215" y="87134"/>
                </a:lnTo>
                <a:lnTo>
                  <a:pt x="1525105" y="78122"/>
                </a:lnTo>
                <a:lnTo>
                  <a:pt x="1489452" y="65950"/>
                </a:lnTo>
                <a:lnTo>
                  <a:pt x="1452077" y="56605"/>
                </a:lnTo>
                <a:lnTo>
                  <a:pt x="1426846" y="51122"/>
                </a:lnTo>
                <a:lnTo>
                  <a:pt x="1399264" y="48120"/>
                </a:lnTo>
                <a:lnTo>
                  <a:pt x="1370072" y="45940"/>
                </a:lnTo>
                <a:lnTo>
                  <a:pt x="1340165" y="42148"/>
                </a:lnTo>
                <a:lnTo>
                  <a:pt x="1312197" y="37641"/>
                </a:lnTo>
                <a:lnTo>
                  <a:pt x="1284808" y="32815"/>
                </a:lnTo>
                <a:lnTo>
                  <a:pt x="1255703" y="27849"/>
                </a:lnTo>
                <a:lnTo>
                  <a:pt x="1225833" y="22819"/>
                </a:lnTo>
                <a:lnTo>
                  <a:pt x="1196471" y="18608"/>
                </a:lnTo>
                <a:lnTo>
                  <a:pt x="1169310" y="16736"/>
                </a:lnTo>
                <a:lnTo>
                  <a:pt x="1140870" y="15904"/>
                </a:lnTo>
                <a:lnTo>
                  <a:pt x="1112144" y="14688"/>
                </a:lnTo>
                <a:lnTo>
                  <a:pt x="1085265" y="11325"/>
                </a:lnTo>
                <a:lnTo>
                  <a:pt x="1056950" y="9266"/>
                </a:lnTo>
                <a:lnTo>
                  <a:pt x="1028279" y="7504"/>
                </a:lnTo>
                <a:lnTo>
                  <a:pt x="1001425" y="3899"/>
                </a:lnTo>
                <a:lnTo>
                  <a:pt x="973121" y="1732"/>
                </a:lnTo>
                <a:lnTo>
                  <a:pt x="944455" y="769"/>
                </a:lnTo>
                <a:lnTo>
                  <a:pt x="917604" y="341"/>
                </a:lnTo>
                <a:lnTo>
                  <a:pt x="889300" y="151"/>
                </a:lnTo>
                <a:lnTo>
                  <a:pt x="860634" y="67"/>
                </a:lnTo>
                <a:lnTo>
                  <a:pt x="833783" y="29"/>
                </a:lnTo>
                <a:lnTo>
                  <a:pt x="805480" y="12"/>
                </a:lnTo>
                <a:lnTo>
                  <a:pt x="776815" y="5"/>
                </a:lnTo>
                <a:lnTo>
                  <a:pt x="749963" y="2"/>
                </a:lnTo>
                <a:lnTo>
                  <a:pt x="723918" y="0"/>
                </a:lnTo>
                <a:lnTo>
                  <a:pt x="698232" y="846"/>
                </a:lnTo>
                <a:lnTo>
                  <a:pt x="672704" y="4044"/>
                </a:lnTo>
                <a:lnTo>
                  <a:pt x="647247" y="6030"/>
                </a:lnTo>
                <a:lnTo>
                  <a:pt x="611373" y="9406"/>
                </a:lnTo>
                <a:lnTo>
                  <a:pt x="577037" y="13511"/>
                </a:lnTo>
                <a:lnTo>
                  <a:pt x="540052" y="16985"/>
                </a:lnTo>
                <a:lnTo>
                  <a:pt x="504540" y="23376"/>
                </a:lnTo>
                <a:lnTo>
                  <a:pt x="472570" y="28375"/>
                </a:lnTo>
                <a:lnTo>
                  <a:pt x="439390" y="32113"/>
                </a:lnTo>
                <a:lnTo>
                  <a:pt x="405006" y="38583"/>
                </a:lnTo>
                <a:lnTo>
                  <a:pt x="373369" y="45862"/>
                </a:lnTo>
                <a:lnTo>
                  <a:pt x="342546" y="53381"/>
                </a:lnTo>
                <a:lnTo>
                  <a:pt x="305836" y="63507"/>
                </a:lnTo>
                <a:lnTo>
                  <a:pt x="269735" y="74507"/>
                </a:lnTo>
                <a:lnTo>
                  <a:pt x="235017" y="92920"/>
                </a:lnTo>
                <a:lnTo>
                  <a:pt x="197529" y="106540"/>
                </a:lnTo>
                <a:lnTo>
                  <a:pt x="183187" y="112544"/>
                </a:lnTo>
                <a:lnTo>
                  <a:pt x="150837" y="131012"/>
                </a:lnTo>
                <a:lnTo>
                  <a:pt x="126448" y="143722"/>
                </a:lnTo>
                <a:lnTo>
                  <a:pt x="94646" y="172078"/>
                </a:lnTo>
                <a:lnTo>
                  <a:pt x="59946" y="206324"/>
                </a:lnTo>
                <a:lnTo>
                  <a:pt x="30071" y="242223"/>
                </a:lnTo>
                <a:lnTo>
                  <a:pt x="16109" y="275738"/>
                </a:lnTo>
                <a:lnTo>
                  <a:pt x="3284" y="302822"/>
                </a:lnTo>
                <a:lnTo>
                  <a:pt x="0" y="335175"/>
                </a:lnTo>
                <a:lnTo>
                  <a:pt x="496" y="352276"/>
                </a:lnTo>
                <a:lnTo>
                  <a:pt x="10128" y="378356"/>
                </a:lnTo>
                <a:lnTo>
                  <a:pt x="35230" y="413166"/>
                </a:lnTo>
                <a:lnTo>
                  <a:pt x="57893" y="428307"/>
                </a:lnTo>
                <a:lnTo>
                  <a:pt x="91636" y="449049"/>
                </a:lnTo>
                <a:lnTo>
                  <a:pt x="126907" y="462209"/>
                </a:lnTo>
                <a:lnTo>
                  <a:pt x="157752" y="472425"/>
                </a:lnTo>
                <a:lnTo>
                  <a:pt x="212862" y="48005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8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535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Cell Theory Timeline   8-7</vt:lpstr>
      <vt:lpstr>PowerPoint Presentation</vt:lpstr>
      <vt:lpstr>PowerPoint Presentation</vt:lpstr>
      <vt:lpstr>PowerPoint Presentation</vt:lpstr>
      <vt:lpstr>Who discovered cells?</vt:lpstr>
      <vt:lpstr>Then there was Robert Hooke in 1665</vt:lpstr>
      <vt:lpstr>Anton van Leeuwenhoek </vt:lpstr>
      <vt:lpstr>Matthias Schleiden </vt:lpstr>
      <vt:lpstr>Theodor Schwann </vt:lpstr>
      <vt:lpstr>The observations of Francesco Redi and many other scientists led to the creation of the cell theory.   </vt:lpstr>
      <vt:lpstr>Notes:</vt:lpstr>
    </vt:vector>
  </TitlesOfParts>
  <Company>Pembina Trails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Maxwell</dc:creator>
  <cp:lastModifiedBy>Mona Maxwell</cp:lastModifiedBy>
  <cp:revision>7</cp:revision>
  <dcterms:created xsi:type="dcterms:W3CDTF">2015-10-06T14:03:34Z</dcterms:created>
  <dcterms:modified xsi:type="dcterms:W3CDTF">2016-09-22T15:39:52Z</dcterms:modified>
</cp:coreProperties>
</file>