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64" r:id="rId2"/>
    <p:sldId id="256" r:id="rId3"/>
    <p:sldId id="257" r:id="rId4"/>
    <p:sldId id="258" r:id="rId5"/>
    <p:sldId id="259" r:id="rId6"/>
    <p:sldId id="260" r:id="rId7"/>
    <p:sldId id="261" r:id="rId8"/>
    <p:sldId id="262" r:id="rId9"/>
    <p:sldId id="263" r:id="rId10"/>
    <p:sldId id="284" r:id="rId11"/>
    <p:sldId id="277" r:id="rId12"/>
    <p:sldId id="265" r:id="rId13"/>
    <p:sldId id="269" r:id="rId14"/>
    <p:sldId id="275" r:id="rId15"/>
    <p:sldId id="279" r:id="rId16"/>
    <p:sldId id="273" r:id="rId17"/>
    <p:sldId id="274" r:id="rId18"/>
    <p:sldId id="276" r:id="rId19"/>
    <p:sldId id="280" r:id="rId20"/>
    <p:sldId id="287" r:id="rId21"/>
    <p:sldId id="286" r:id="rId22"/>
    <p:sldId id="272" r:id="rId23"/>
    <p:sldId id="288" r:id="rId24"/>
    <p:sldId id="295" r:id="rId25"/>
    <p:sldId id="266" r:id="rId26"/>
    <p:sldId id="282" r:id="rId27"/>
    <p:sldId id="285" r:id="rId28"/>
    <p:sldId id="290" r:id="rId29"/>
    <p:sldId id="294" r:id="rId30"/>
    <p:sldId id="271" r:id="rId31"/>
    <p:sldId id="289" r:id="rId32"/>
    <p:sldId id="299" r:id="rId33"/>
    <p:sldId id="298" r:id="rId34"/>
    <p:sldId id="291" r:id="rId35"/>
    <p:sldId id="292" r:id="rId36"/>
    <p:sldId id="296" r:id="rId37"/>
    <p:sldId id="270" r:id="rId38"/>
    <p:sldId id="302" r:id="rId39"/>
    <p:sldId id="293" r:id="rId40"/>
    <p:sldId id="301" r:id="rId41"/>
    <p:sldId id="303" r:id="rId42"/>
    <p:sldId id="304" r:id="rId43"/>
    <p:sldId id="307" r:id="rId44"/>
    <p:sldId id="309" r:id="rId45"/>
    <p:sldId id="306" r:id="rId46"/>
    <p:sldId id="310" r:id="rId47"/>
    <p:sldId id="30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3" d="100"/>
          <a:sy n="73" d="100"/>
        </p:scale>
        <p:origin x="-1746"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58275-AFBB-4055-AF52-DFC9B369AFBE}" type="datetimeFigureOut">
              <a:rPr lang="en-CA" smtClean="0"/>
              <a:pPr/>
              <a:t>14/11/2013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EB51EA-D3A0-4634-8F08-AB457B022F3F}" type="slidenum">
              <a:rPr lang="en-CA" smtClean="0"/>
              <a:pPr/>
              <a:t>‹#›</a:t>
            </a:fld>
            <a:endParaRPr lang="en-CA"/>
          </a:p>
        </p:txBody>
      </p:sp>
    </p:spTree>
    <p:extLst>
      <p:ext uri="{BB962C8B-B14F-4D97-AF65-F5344CB8AC3E}">
        <p14:creationId xmlns="" xmlns:p14="http://schemas.microsoft.com/office/powerpoint/2010/main" val="777785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F78D0C4C-6A46-44D5-B3AF-CCDBCF6F1FE5}" type="slidenum">
              <a:rPr lang="en-US">
                <a:ea typeface="ＭＳ Ｐゴシック" pitchFamily="1" charset="-128"/>
              </a:rPr>
              <a:pPr/>
              <a:t>10</a:t>
            </a:fld>
            <a:endParaRPr lang="en-US">
              <a:ea typeface="ＭＳ Ｐゴシック" pitchFamily="1" charset="-128"/>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smtClean="0"/>
              <a:t>The sperm is the male gamete, or sex cell. </a:t>
            </a:r>
            <a:endParaRPr lang="en-US" b="1" i="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BE892D1A-7CCC-49F7-AC6B-08A9438957C6}" type="slidenum">
              <a:rPr lang="en-US">
                <a:ea typeface="ＭＳ Ｐゴシック" pitchFamily="1" charset="-128"/>
              </a:rPr>
              <a:pPr/>
              <a:t>21</a:t>
            </a:fld>
            <a:endParaRPr lang="en-US">
              <a:ea typeface="ＭＳ Ｐゴシック" pitchFamily="1"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b="1" smtClean="0"/>
              <a:t>The main function of the female reproductive system is to produce ova.</a:t>
            </a:r>
            <a:r>
              <a:rPr lang="en-US" smtClean="0"/>
              <a:t> The ovaries are the main organs of the female reproductive system.</a:t>
            </a:r>
          </a:p>
          <a:p>
            <a:pPr eaLnBrk="1" hangingPunct="1"/>
            <a:endParaRPr lang="en-US" smtClean="0"/>
          </a:p>
          <a:p>
            <a:pPr lvl="1" eaLnBrk="1" hangingPunct="1"/>
            <a:r>
              <a:rPr lang="en-US" smtClean="0"/>
              <a:t>Egg Development </a:t>
            </a:r>
          </a:p>
          <a:p>
            <a:pPr lvl="2" eaLnBrk="1" hangingPunct="1"/>
            <a:r>
              <a:rPr lang="en-US" smtClean="0"/>
              <a:t>Each ovary contains about 400,000 primary </a:t>
            </a:r>
            <a:r>
              <a:rPr lang="en-US" b="1" smtClean="0"/>
              <a:t>follicles</a:t>
            </a:r>
            <a:r>
              <a:rPr lang="en-US" smtClean="0"/>
              <a:t>, which are clusters of cells surrounding a single egg. </a:t>
            </a:r>
          </a:p>
          <a:p>
            <a:pPr lvl="2" eaLnBrk="1" hangingPunct="1"/>
            <a:r>
              <a:rPr lang="en-US" smtClean="0"/>
              <a:t>The follicle helps an egg mature for release into the reproductive tract, where it can be fertilized. </a:t>
            </a:r>
          </a:p>
          <a:p>
            <a:pPr lvl="2" eaLnBrk="1" hangingPunct="1"/>
            <a:r>
              <a:rPr lang="en-US" smtClean="0"/>
              <a:t>Eggs develop within their follicles.</a:t>
            </a:r>
          </a:p>
          <a:p>
            <a:pPr lvl="2" eaLnBrk="1" hangingPunct="1"/>
            <a:endParaRPr lang="en-US" smtClean="0"/>
          </a:p>
          <a:p>
            <a:pPr lvl="2" eaLnBrk="1" hangingPunct="1"/>
            <a:r>
              <a:rPr lang="en-US" smtClean="0"/>
              <a:t>When a follicle has matured, its egg is released in a process called </a:t>
            </a:r>
            <a:r>
              <a:rPr lang="en-US" b="1" smtClean="0"/>
              <a:t>ovulation</a:t>
            </a:r>
            <a:r>
              <a:rPr lang="en-US" smtClean="0"/>
              <a:t>.</a:t>
            </a:r>
          </a:p>
          <a:p>
            <a:pPr lvl="2" eaLnBrk="1" hangingPunct="1"/>
            <a:r>
              <a:rPr lang="en-US" smtClean="0"/>
              <a:t>The follicle breaks open, and the egg is swept from the ovary into one of the two </a:t>
            </a:r>
            <a:r>
              <a:rPr lang="en-US" b="1" smtClean="0"/>
              <a:t>Fallopian tubes</a:t>
            </a:r>
            <a:r>
              <a:rPr lang="en-US" smtClean="0"/>
              <a:t>.</a:t>
            </a:r>
          </a:p>
          <a:p>
            <a:pPr lvl="2" eaLnBrk="1" hangingPunct="1"/>
            <a:r>
              <a:rPr lang="en-US" smtClean="0"/>
              <a:t>While in the Fallopian tube, an egg can be fertilized.</a:t>
            </a:r>
          </a:p>
          <a:p>
            <a:pPr lvl="2" eaLnBrk="1" hangingPunct="1"/>
            <a:r>
              <a:rPr lang="en-US" smtClean="0"/>
              <a:t>After a few days, the egg passes from the Fallopian tube into the </a:t>
            </a:r>
            <a:r>
              <a:rPr lang="en-US" b="1" smtClean="0"/>
              <a:t>uterus</a:t>
            </a:r>
            <a:r>
              <a:rPr lang="en-US" smtClean="0"/>
              <a:t>.</a:t>
            </a:r>
          </a:p>
          <a:p>
            <a:pPr lvl="2" eaLnBrk="1" hangingPunct="1"/>
            <a:r>
              <a:rPr lang="en-US" smtClean="0"/>
              <a:t>If the egg is not fertilized it passes through the cervix, and finally out of the </a:t>
            </a:r>
            <a:r>
              <a:rPr lang="en-US" b="1" smtClean="0"/>
              <a:t>vagina</a:t>
            </a:r>
            <a:r>
              <a:rPr lang="en-US" smtClean="0"/>
              <a:t>.</a:t>
            </a:r>
          </a:p>
          <a:p>
            <a:pPr lvl="2" eaLnBrk="1" hangingPunct="1"/>
            <a:r>
              <a:rPr lang="en-US" smtClean="0"/>
              <a:t>The vagina leads to the outside of the body.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0A3E5470-8C70-420E-98A0-88CB84F25A9C}" type="slidenum">
              <a:rPr lang="en-US">
                <a:ea typeface="ＭＳ Ｐゴシック" pitchFamily="1" charset="-128"/>
              </a:rPr>
              <a:pPr/>
              <a:t>27</a:t>
            </a:fld>
            <a:endParaRPr lang="en-US">
              <a:ea typeface="ＭＳ Ｐゴシック" pitchFamily="1" charset="-128"/>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b="1" smtClean="0"/>
              <a:t>The main structures of the male reproductive system produce and deliver sperm.</a:t>
            </a:r>
            <a:r>
              <a:rPr lang="en-US" smtClean="0"/>
              <a:t> The main organs of the male reproductive system are the testes. The testes are located in an external sac called the scrotum.</a:t>
            </a:r>
          </a:p>
          <a:p>
            <a:pPr eaLnBrk="1" hangingPunct="1"/>
            <a:r>
              <a:rPr lang="en-US" smtClean="0"/>
              <a:t>The scrotum is located outside the body cavity, where it is between 1 and 3 degrees cooler than normal body temperature. The lower temperature helps sperm development.</a:t>
            </a:r>
          </a:p>
          <a:p>
            <a:pPr eaLnBrk="1" hangingPunct="1"/>
            <a:endParaRPr lang="en-US" smtClean="0"/>
          </a:p>
          <a:p>
            <a:pPr eaLnBrk="1" hangingPunct="1"/>
            <a:r>
              <a:rPr lang="en-US" smtClean="0"/>
              <a:t>The testes are located in an external sac called the scrotum.</a:t>
            </a:r>
          </a:p>
          <a:p>
            <a:pPr eaLnBrk="1" hangingPunct="1"/>
            <a:r>
              <a:rPr lang="en-US" smtClean="0"/>
              <a:t>The scrotum is located outside the body cavity, where it is between 1 and 3 degrees cooler than normal body temperature. The lower temperature helps sperm development.</a:t>
            </a:r>
          </a:p>
          <a:p>
            <a:pPr eaLnBrk="1" hangingPunct="1"/>
            <a:endParaRPr lang="en-US" smtClean="0"/>
          </a:p>
          <a:p>
            <a:pPr eaLnBrk="1" hangingPunct="1"/>
            <a:r>
              <a:rPr lang="en-US" smtClean="0"/>
              <a:t>Within each testis are clusters of hundreds of tiny tubules called </a:t>
            </a:r>
            <a:r>
              <a:rPr lang="en-US" b="1" smtClean="0"/>
              <a:t>seminiferous tubules</a:t>
            </a:r>
            <a:r>
              <a:rPr lang="en-US" smtClean="0"/>
              <a:t>. </a:t>
            </a:r>
          </a:p>
          <a:p>
            <a:pPr eaLnBrk="1" hangingPunct="1"/>
            <a:r>
              <a:rPr lang="en-US" smtClean="0"/>
              <a:t>The seminiferous tubules are tightly coiled and twisted together. </a:t>
            </a:r>
          </a:p>
          <a:p>
            <a:pPr eaLnBrk="1" hangingPunct="1"/>
            <a:r>
              <a:rPr lang="en-US" smtClean="0"/>
              <a:t>Sperm are produced in the seminiferous tubules.</a:t>
            </a:r>
          </a:p>
          <a:p>
            <a:pPr eaLnBrk="1" hangingPunct="1"/>
            <a:r>
              <a:rPr lang="en-US" smtClean="0"/>
              <a:t>Sperm produced in the seminiferous tubules move into the </a:t>
            </a:r>
            <a:r>
              <a:rPr lang="en-US" b="1" smtClean="0"/>
              <a:t>epididymis</a:t>
            </a:r>
            <a:r>
              <a:rPr lang="en-US" smtClean="0"/>
              <a:t>, where they mature and are stored.</a:t>
            </a:r>
          </a:p>
          <a:p>
            <a:pPr eaLnBrk="1" hangingPunct="1"/>
            <a:endParaRPr lang="en-US" smtClean="0"/>
          </a:p>
          <a:p>
            <a:pPr eaLnBrk="1" hangingPunct="1"/>
            <a:r>
              <a:rPr lang="en-US" smtClean="0"/>
              <a:t>From there, sperm move into a tube called the </a:t>
            </a:r>
            <a:r>
              <a:rPr lang="en-US" b="1" smtClean="0"/>
              <a:t>vas deferens</a:t>
            </a:r>
            <a:r>
              <a:rPr lang="en-US" smtClean="0"/>
              <a:t>, which extends up from the scrotum into the abdominal cavity. </a:t>
            </a:r>
          </a:p>
          <a:p>
            <a:pPr eaLnBrk="1" hangingPunct="1"/>
            <a:r>
              <a:rPr lang="en-US" smtClean="0"/>
              <a:t>This merges with the </a:t>
            </a:r>
            <a:r>
              <a:rPr lang="en-US" b="1" smtClean="0"/>
              <a:t>urethra</a:t>
            </a:r>
            <a:r>
              <a:rPr lang="en-US" smtClean="0"/>
              <a:t>, the tube that leads to the outside of the body through the </a:t>
            </a:r>
            <a:r>
              <a:rPr lang="en-US" b="1" smtClean="0"/>
              <a:t>penis</a:t>
            </a:r>
            <a:r>
              <a:rPr lang="en-US" smtClean="0"/>
              <a:t>.</a:t>
            </a:r>
          </a:p>
          <a:p>
            <a:pPr eaLnBrk="1" hangingPunct="1"/>
            <a:endParaRPr lang="en-US" smtClean="0"/>
          </a:p>
          <a:p>
            <a:pPr eaLnBrk="1" hangingPunct="1"/>
            <a:r>
              <a:rPr lang="en-US" smtClean="0"/>
              <a:t>Glands lining the reproductive tract produce seminal fluid.</a:t>
            </a:r>
          </a:p>
          <a:p>
            <a:pPr eaLnBrk="1" hangingPunct="1"/>
            <a:r>
              <a:rPr lang="en-US" smtClean="0"/>
              <a:t>Seminal fluid nourishes sperm and protects them from the acidity of the female reproductive tract. </a:t>
            </a:r>
          </a:p>
          <a:p>
            <a:pPr eaLnBrk="1" hangingPunct="1"/>
            <a:r>
              <a:rPr lang="en-US" smtClean="0"/>
              <a:t>The combination of sperm and seminal fluid is called semen. </a:t>
            </a:r>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B18FC4-6809-4D62-97CB-37341319777E}" type="datetimeFigureOut">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D7548-FCF9-4F55-9F8B-89D5B490A83E}" type="slidenum">
              <a:rPr lang="en-US" smtClean="0"/>
              <a:pPr/>
              <a:t>‹#›</a:t>
            </a:fld>
            <a:endParaRPr lang="en-US"/>
          </a:p>
        </p:txBody>
      </p:sp>
    </p:spTree>
    <p:extLst>
      <p:ext uri="{BB962C8B-B14F-4D97-AF65-F5344CB8AC3E}">
        <p14:creationId xmlns="" xmlns:p14="http://schemas.microsoft.com/office/powerpoint/2010/main" val="4150146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18FC4-6809-4D62-97CB-37341319777E}" type="datetimeFigureOut">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D7548-FCF9-4F55-9F8B-89D5B490A83E}" type="slidenum">
              <a:rPr lang="en-US" smtClean="0"/>
              <a:pPr/>
              <a:t>‹#›</a:t>
            </a:fld>
            <a:endParaRPr lang="en-US"/>
          </a:p>
        </p:txBody>
      </p:sp>
    </p:spTree>
    <p:extLst>
      <p:ext uri="{BB962C8B-B14F-4D97-AF65-F5344CB8AC3E}">
        <p14:creationId xmlns="" xmlns:p14="http://schemas.microsoft.com/office/powerpoint/2010/main" val="1035730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18FC4-6809-4D62-97CB-37341319777E}" type="datetimeFigureOut">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D7548-FCF9-4F55-9F8B-89D5B490A83E}" type="slidenum">
              <a:rPr lang="en-US" smtClean="0"/>
              <a:pPr/>
              <a:t>‹#›</a:t>
            </a:fld>
            <a:endParaRPr lang="en-US"/>
          </a:p>
        </p:txBody>
      </p:sp>
    </p:spTree>
    <p:extLst>
      <p:ext uri="{BB962C8B-B14F-4D97-AF65-F5344CB8AC3E}">
        <p14:creationId xmlns="" xmlns:p14="http://schemas.microsoft.com/office/powerpoint/2010/main" val="840220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18FC4-6809-4D62-97CB-37341319777E}" type="datetimeFigureOut">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D7548-FCF9-4F55-9F8B-89D5B490A83E}" type="slidenum">
              <a:rPr lang="en-US" smtClean="0"/>
              <a:pPr/>
              <a:t>‹#›</a:t>
            </a:fld>
            <a:endParaRPr lang="en-US"/>
          </a:p>
        </p:txBody>
      </p:sp>
    </p:spTree>
    <p:extLst>
      <p:ext uri="{BB962C8B-B14F-4D97-AF65-F5344CB8AC3E}">
        <p14:creationId xmlns="" xmlns:p14="http://schemas.microsoft.com/office/powerpoint/2010/main" val="3508032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B18FC4-6809-4D62-97CB-37341319777E}" type="datetimeFigureOut">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D7548-FCF9-4F55-9F8B-89D5B490A83E}" type="slidenum">
              <a:rPr lang="en-US" smtClean="0"/>
              <a:pPr/>
              <a:t>‹#›</a:t>
            </a:fld>
            <a:endParaRPr lang="en-US"/>
          </a:p>
        </p:txBody>
      </p:sp>
    </p:spTree>
    <p:extLst>
      <p:ext uri="{BB962C8B-B14F-4D97-AF65-F5344CB8AC3E}">
        <p14:creationId xmlns="" xmlns:p14="http://schemas.microsoft.com/office/powerpoint/2010/main" val="1001335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B18FC4-6809-4D62-97CB-37341319777E}" type="datetimeFigureOut">
              <a:rPr lang="en-US" smtClean="0"/>
              <a:pPr/>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D7548-FCF9-4F55-9F8B-89D5B490A83E}" type="slidenum">
              <a:rPr lang="en-US" smtClean="0"/>
              <a:pPr/>
              <a:t>‹#›</a:t>
            </a:fld>
            <a:endParaRPr lang="en-US"/>
          </a:p>
        </p:txBody>
      </p:sp>
    </p:spTree>
    <p:extLst>
      <p:ext uri="{BB962C8B-B14F-4D97-AF65-F5344CB8AC3E}">
        <p14:creationId xmlns="" xmlns:p14="http://schemas.microsoft.com/office/powerpoint/2010/main" val="3727400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B18FC4-6809-4D62-97CB-37341319777E}" type="datetimeFigureOut">
              <a:rPr lang="en-US" smtClean="0"/>
              <a:pPr/>
              <a:t>11/14/2013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D7548-FCF9-4F55-9F8B-89D5B490A83E}" type="slidenum">
              <a:rPr lang="en-US" smtClean="0"/>
              <a:pPr/>
              <a:t>‹#›</a:t>
            </a:fld>
            <a:endParaRPr lang="en-US"/>
          </a:p>
        </p:txBody>
      </p:sp>
    </p:spTree>
    <p:extLst>
      <p:ext uri="{BB962C8B-B14F-4D97-AF65-F5344CB8AC3E}">
        <p14:creationId xmlns="" xmlns:p14="http://schemas.microsoft.com/office/powerpoint/2010/main" val="2895078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B18FC4-6809-4D62-97CB-37341319777E}" type="datetimeFigureOut">
              <a:rPr lang="en-US" smtClean="0"/>
              <a:pPr/>
              <a:t>11/14/2013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D7548-FCF9-4F55-9F8B-89D5B490A83E}" type="slidenum">
              <a:rPr lang="en-US" smtClean="0"/>
              <a:pPr/>
              <a:t>‹#›</a:t>
            </a:fld>
            <a:endParaRPr lang="en-US"/>
          </a:p>
        </p:txBody>
      </p:sp>
    </p:spTree>
    <p:extLst>
      <p:ext uri="{BB962C8B-B14F-4D97-AF65-F5344CB8AC3E}">
        <p14:creationId xmlns="" xmlns:p14="http://schemas.microsoft.com/office/powerpoint/2010/main" val="2894580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18FC4-6809-4D62-97CB-37341319777E}" type="datetimeFigureOut">
              <a:rPr lang="en-US" smtClean="0"/>
              <a:pPr/>
              <a:t>11/14/2013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D7548-FCF9-4F55-9F8B-89D5B490A83E}" type="slidenum">
              <a:rPr lang="en-US" smtClean="0"/>
              <a:pPr/>
              <a:t>‹#›</a:t>
            </a:fld>
            <a:endParaRPr lang="en-US"/>
          </a:p>
        </p:txBody>
      </p:sp>
    </p:spTree>
    <p:extLst>
      <p:ext uri="{BB962C8B-B14F-4D97-AF65-F5344CB8AC3E}">
        <p14:creationId xmlns="" xmlns:p14="http://schemas.microsoft.com/office/powerpoint/2010/main" val="2074157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18FC4-6809-4D62-97CB-37341319777E}" type="datetimeFigureOut">
              <a:rPr lang="en-US" smtClean="0"/>
              <a:pPr/>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D7548-FCF9-4F55-9F8B-89D5B490A83E}" type="slidenum">
              <a:rPr lang="en-US" smtClean="0"/>
              <a:pPr/>
              <a:t>‹#›</a:t>
            </a:fld>
            <a:endParaRPr lang="en-US"/>
          </a:p>
        </p:txBody>
      </p:sp>
    </p:spTree>
    <p:extLst>
      <p:ext uri="{BB962C8B-B14F-4D97-AF65-F5344CB8AC3E}">
        <p14:creationId xmlns="" xmlns:p14="http://schemas.microsoft.com/office/powerpoint/2010/main" val="2009519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18FC4-6809-4D62-97CB-37341319777E}" type="datetimeFigureOut">
              <a:rPr lang="en-US" smtClean="0"/>
              <a:pPr/>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D7548-FCF9-4F55-9F8B-89D5B490A83E}" type="slidenum">
              <a:rPr lang="en-US" smtClean="0"/>
              <a:pPr/>
              <a:t>‹#›</a:t>
            </a:fld>
            <a:endParaRPr lang="en-US"/>
          </a:p>
        </p:txBody>
      </p:sp>
    </p:spTree>
    <p:extLst>
      <p:ext uri="{BB962C8B-B14F-4D97-AF65-F5344CB8AC3E}">
        <p14:creationId xmlns="" xmlns:p14="http://schemas.microsoft.com/office/powerpoint/2010/main" val="3808167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18FC4-6809-4D62-97CB-37341319777E}" type="datetimeFigureOut">
              <a:rPr lang="en-US" smtClean="0"/>
              <a:pPr/>
              <a:t>11/14/2013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D7548-FCF9-4F55-9F8B-89D5B490A83E}" type="slidenum">
              <a:rPr lang="en-US" smtClean="0"/>
              <a:pPr/>
              <a:t>‹#›</a:t>
            </a:fld>
            <a:endParaRPr lang="en-US"/>
          </a:p>
        </p:txBody>
      </p:sp>
    </p:spTree>
    <p:extLst>
      <p:ext uri="{BB962C8B-B14F-4D97-AF65-F5344CB8AC3E}">
        <p14:creationId xmlns="" xmlns:p14="http://schemas.microsoft.com/office/powerpoint/2010/main" val="3153944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www.bing.com/videos/search?q=nova+mircle+of+life&amp;docid=4895439273135307&amp;mid=5B9AD0ABB338FCBA7B5F5B9AD0ABB338FCBA7B5F&amp;view=detail&amp;FORM=VIRE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www.bing.com/videos/search?q=nova+mircle+of+life&amp;docid=4895439273135307&amp;mid=5B9AD0ABB338FCBA7B5F5B9AD0ABB338FCBA7B5F&amp;view=detail&amp;FORM=VIRE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en.wikipedia.org/wiki/Millimetre" TargetMode="External"/><Relationship Id="rId1" Type="http://schemas.openxmlformats.org/officeDocument/2006/relationships/slideLayout" Target="../slideLayouts/slideLayout2.xml"/><Relationship Id="rId5" Type="http://schemas.openxmlformats.org/officeDocument/2006/relationships/hyperlink" Target="http://en.wikipedia.org/wiki/Chaos_(amoeba)" TargetMode="External"/><Relationship Id="rId4" Type="http://schemas.openxmlformats.org/officeDocument/2006/relationships/hyperlink" Target="http://en.wikipedia.org/wiki/Amoeb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Human Reproduction</a:t>
            </a:r>
            <a:endParaRPr lang="en-US" dirty="0"/>
          </a:p>
        </p:txBody>
      </p:sp>
      <p:sp>
        <p:nvSpPr>
          <p:cNvPr id="5" name="Subtitle 4"/>
          <p:cNvSpPr>
            <a:spLocks noGrp="1"/>
          </p:cNvSpPr>
          <p:nvPr>
            <p:ph type="subTitle" idx="1"/>
          </p:nvPr>
        </p:nvSpPr>
        <p:spPr/>
        <p:txBody>
          <a:bodyPr/>
          <a:lstStyle/>
          <a:p>
            <a:r>
              <a:rPr lang="en-US" dirty="0" smtClean="0">
                <a:solidFill>
                  <a:schemeClr val="tx1">
                    <a:lumMod val="85000"/>
                    <a:lumOff val="15000"/>
                  </a:schemeClr>
                </a:solidFill>
              </a:rPr>
              <a:t>Male and Female Gametes</a:t>
            </a:r>
          </a:p>
          <a:p>
            <a:r>
              <a:rPr lang="en-US" dirty="0" smtClean="0">
                <a:solidFill>
                  <a:schemeClr val="tx1">
                    <a:lumMod val="85000"/>
                    <a:lumOff val="15000"/>
                  </a:schemeClr>
                </a:solidFill>
              </a:rPr>
              <a:t>(Sex Cells)</a:t>
            </a:r>
            <a:endParaRPr lang="en-US" dirty="0">
              <a:solidFill>
                <a:schemeClr val="tx1">
                  <a:lumMod val="85000"/>
                  <a:lumOff val="15000"/>
                </a:schemeClr>
              </a:solidFill>
            </a:endParaRPr>
          </a:p>
        </p:txBody>
      </p:sp>
    </p:spTree>
    <p:extLst>
      <p:ext uri="{BB962C8B-B14F-4D97-AF65-F5344CB8AC3E}">
        <p14:creationId xmlns="" xmlns:p14="http://schemas.microsoft.com/office/powerpoint/2010/main" val="802234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a:ln>
            <a:miter lim="800000"/>
            <a:headEnd/>
            <a:tailEnd/>
          </a:ln>
        </p:spPr>
        <p:txBody>
          <a:bodyPr/>
          <a:lstStyle/>
          <a:p>
            <a:r>
              <a:rPr lang="en-US"/>
              <a:t>Copyright Pearson Prentice Hall</a:t>
            </a:r>
          </a:p>
        </p:txBody>
      </p:sp>
      <p:sp>
        <p:nvSpPr>
          <p:cNvPr id="18435" name="Rectangle 2"/>
          <p:cNvSpPr>
            <a:spLocks noGrp="1" noChangeArrowheads="1"/>
          </p:cNvSpPr>
          <p:nvPr>
            <p:ph type="title"/>
          </p:nvPr>
        </p:nvSpPr>
        <p:spPr/>
        <p:txBody>
          <a:bodyPr/>
          <a:lstStyle/>
          <a:p>
            <a:pPr eaLnBrk="1" hangingPunct="1"/>
            <a:r>
              <a:rPr lang="en-US" dirty="0" smtClean="0"/>
              <a:t>Male Sperm Cell</a:t>
            </a:r>
          </a:p>
        </p:txBody>
      </p:sp>
      <p:sp>
        <p:nvSpPr>
          <p:cNvPr id="1249283" name="Rectangle 3"/>
          <p:cNvSpPr>
            <a:spLocks noGrp="1" noChangeArrowheads="1"/>
          </p:cNvSpPr>
          <p:nvPr>
            <p:ph type="body" idx="1"/>
          </p:nvPr>
        </p:nvSpPr>
        <p:spPr>
          <a:xfrm>
            <a:off x="273050" y="1095375"/>
            <a:ext cx="4298950" cy="5153025"/>
          </a:xfrm>
          <a:noFill/>
        </p:spPr>
        <p:txBody>
          <a:bodyPr>
            <a:normAutofit lnSpcReduction="10000"/>
          </a:bodyPr>
          <a:lstStyle/>
          <a:p>
            <a:pPr marL="0" indent="0" eaLnBrk="1" hangingPunct="1">
              <a:lnSpc>
                <a:spcPct val="90000"/>
              </a:lnSpc>
              <a:buNone/>
            </a:pPr>
            <a:r>
              <a:rPr lang="en-US" dirty="0" smtClean="0"/>
              <a:t>A mature sperm cell consists of:</a:t>
            </a:r>
          </a:p>
          <a:p>
            <a:pPr lvl="2" eaLnBrk="1" hangingPunct="1">
              <a:lnSpc>
                <a:spcPct val="90000"/>
              </a:lnSpc>
            </a:pPr>
            <a:r>
              <a:rPr lang="en-US" sz="3200" dirty="0" smtClean="0"/>
              <a:t>a head, haploid</a:t>
            </a:r>
          </a:p>
          <a:p>
            <a:pPr lvl="2" eaLnBrk="1" hangingPunct="1">
              <a:lnSpc>
                <a:spcPct val="90000"/>
              </a:lnSpc>
            </a:pPr>
            <a:r>
              <a:rPr lang="en-US" sz="3200" dirty="0" smtClean="0"/>
              <a:t>a </a:t>
            </a:r>
            <a:r>
              <a:rPr lang="en-US" sz="3200" dirty="0" err="1" smtClean="0"/>
              <a:t>midpiece</a:t>
            </a:r>
            <a:r>
              <a:rPr lang="en-US" sz="3200" dirty="0" smtClean="0"/>
              <a:t>,  energy-releasing mitochondria </a:t>
            </a:r>
          </a:p>
          <a:p>
            <a:pPr lvl="2" eaLnBrk="1" hangingPunct="1">
              <a:lnSpc>
                <a:spcPct val="90000"/>
              </a:lnSpc>
            </a:pPr>
            <a:r>
              <a:rPr lang="en-US" sz="3200" dirty="0" smtClean="0"/>
              <a:t>a tail, which propels the cell forward to the journey toward the egg</a:t>
            </a:r>
          </a:p>
        </p:txBody>
      </p:sp>
      <p:pic>
        <p:nvPicPr>
          <p:cNvPr id="18437" name="Picture 6" descr="sperm"/>
          <p:cNvPicPr>
            <a:picLocks noChangeAspect="1" noChangeArrowheads="1"/>
          </p:cNvPicPr>
          <p:nvPr/>
        </p:nvPicPr>
        <p:blipFill>
          <a:blip r:embed="rId3" cstate="print"/>
          <a:srcRect/>
          <a:stretch>
            <a:fillRect/>
          </a:stretch>
        </p:blipFill>
        <p:spPr bwMode="auto">
          <a:xfrm>
            <a:off x="5821363" y="955675"/>
            <a:ext cx="2027237" cy="5349875"/>
          </a:xfrm>
          <a:prstGeom prst="rect">
            <a:avLst/>
          </a:prstGeom>
          <a:noFill/>
          <a:ln w="9525">
            <a:noFill/>
            <a:miter lim="800000"/>
            <a:headEnd/>
            <a:tailEnd/>
          </a:ln>
        </p:spPr>
      </p:pic>
      <p:sp>
        <p:nvSpPr>
          <p:cNvPr id="18438" name="Text Box 7"/>
          <p:cNvSpPr txBox="1">
            <a:spLocks noChangeArrowheads="1"/>
          </p:cNvSpPr>
          <p:nvPr/>
        </p:nvSpPr>
        <p:spPr bwMode="auto">
          <a:xfrm>
            <a:off x="7685088" y="1162050"/>
            <a:ext cx="1458912" cy="396875"/>
          </a:xfrm>
          <a:prstGeom prst="rect">
            <a:avLst/>
          </a:prstGeom>
          <a:noFill/>
          <a:ln w="9525">
            <a:noFill/>
            <a:miter lim="800000"/>
            <a:headEnd/>
            <a:tailEnd/>
          </a:ln>
          <a:effectLst/>
        </p:spPr>
        <p:txBody>
          <a:bodyPr>
            <a:spAutoFit/>
          </a:bodyPr>
          <a:lstStyle/>
          <a:p>
            <a:pPr>
              <a:spcBef>
                <a:spcPct val="50000"/>
              </a:spcBef>
            </a:pPr>
            <a:r>
              <a:rPr lang="en-US" sz="2000"/>
              <a:t>Head</a:t>
            </a:r>
            <a:endParaRPr lang="en-US"/>
          </a:p>
        </p:txBody>
      </p:sp>
      <p:sp>
        <p:nvSpPr>
          <p:cNvPr id="18439" name="Text Box 8"/>
          <p:cNvSpPr txBox="1">
            <a:spLocks noChangeArrowheads="1"/>
          </p:cNvSpPr>
          <p:nvPr/>
        </p:nvSpPr>
        <p:spPr bwMode="auto">
          <a:xfrm>
            <a:off x="4559300" y="1719263"/>
            <a:ext cx="1092200" cy="366712"/>
          </a:xfrm>
          <a:prstGeom prst="rect">
            <a:avLst/>
          </a:prstGeom>
          <a:noFill/>
          <a:ln w="9525">
            <a:noFill/>
            <a:miter lim="800000"/>
            <a:headEnd/>
            <a:tailEnd/>
          </a:ln>
          <a:effectLst/>
        </p:spPr>
        <p:txBody>
          <a:bodyPr>
            <a:spAutoFit/>
          </a:bodyPr>
          <a:lstStyle/>
          <a:p>
            <a:pPr algn="r">
              <a:spcBef>
                <a:spcPct val="50000"/>
              </a:spcBef>
            </a:pPr>
            <a:r>
              <a:rPr lang="en-US" sz="1800"/>
              <a:t>Nucleus</a:t>
            </a:r>
            <a:endParaRPr lang="en-US"/>
          </a:p>
        </p:txBody>
      </p:sp>
      <p:sp>
        <p:nvSpPr>
          <p:cNvPr id="18440" name="Text Box 9"/>
          <p:cNvSpPr txBox="1">
            <a:spLocks noChangeArrowheads="1"/>
          </p:cNvSpPr>
          <p:nvPr/>
        </p:nvSpPr>
        <p:spPr bwMode="auto">
          <a:xfrm>
            <a:off x="7650163" y="2374900"/>
            <a:ext cx="2046287" cy="396875"/>
          </a:xfrm>
          <a:prstGeom prst="rect">
            <a:avLst/>
          </a:prstGeom>
          <a:noFill/>
          <a:ln w="9525">
            <a:noFill/>
            <a:miter lim="800000"/>
            <a:headEnd/>
            <a:tailEnd/>
          </a:ln>
          <a:effectLst/>
        </p:spPr>
        <p:txBody>
          <a:bodyPr>
            <a:spAutoFit/>
          </a:bodyPr>
          <a:lstStyle/>
          <a:p>
            <a:pPr>
              <a:spcBef>
                <a:spcPct val="50000"/>
              </a:spcBef>
            </a:pPr>
            <a:r>
              <a:rPr lang="en-US" sz="2000"/>
              <a:t>Midpiece</a:t>
            </a:r>
            <a:endParaRPr lang="en-US"/>
          </a:p>
        </p:txBody>
      </p:sp>
      <p:sp>
        <p:nvSpPr>
          <p:cNvPr id="18441" name="Text Box 10"/>
          <p:cNvSpPr txBox="1">
            <a:spLocks noChangeArrowheads="1"/>
          </p:cNvSpPr>
          <p:nvPr/>
        </p:nvSpPr>
        <p:spPr bwMode="auto">
          <a:xfrm>
            <a:off x="4765675" y="3175000"/>
            <a:ext cx="1652588" cy="366713"/>
          </a:xfrm>
          <a:prstGeom prst="rect">
            <a:avLst/>
          </a:prstGeom>
          <a:noFill/>
          <a:ln w="9525">
            <a:noFill/>
            <a:miter lim="800000"/>
            <a:headEnd/>
            <a:tailEnd/>
          </a:ln>
          <a:effectLst/>
        </p:spPr>
        <p:txBody>
          <a:bodyPr>
            <a:spAutoFit/>
          </a:bodyPr>
          <a:lstStyle/>
          <a:p>
            <a:pPr algn="r">
              <a:spcBef>
                <a:spcPct val="50000"/>
              </a:spcBef>
            </a:pPr>
            <a:r>
              <a:rPr lang="en-US" sz="1800"/>
              <a:t>Mitochondria</a:t>
            </a:r>
            <a:endParaRPr lang="en-US"/>
          </a:p>
        </p:txBody>
      </p:sp>
      <p:sp>
        <p:nvSpPr>
          <p:cNvPr id="18442" name="Text Box 11"/>
          <p:cNvSpPr txBox="1">
            <a:spLocks noChangeArrowheads="1"/>
          </p:cNvSpPr>
          <p:nvPr/>
        </p:nvSpPr>
        <p:spPr bwMode="auto">
          <a:xfrm>
            <a:off x="5227638" y="4562475"/>
            <a:ext cx="795337" cy="396875"/>
          </a:xfrm>
          <a:prstGeom prst="rect">
            <a:avLst/>
          </a:prstGeom>
          <a:noFill/>
          <a:ln w="9525">
            <a:noFill/>
            <a:miter lim="800000"/>
            <a:headEnd/>
            <a:tailEnd/>
          </a:ln>
          <a:effectLst/>
        </p:spPr>
        <p:txBody>
          <a:bodyPr>
            <a:spAutoFit/>
          </a:bodyPr>
          <a:lstStyle/>
          <a:p>
            <a:pPr algn="r">
              <a:spcBef>
                <a:spcPct val="50000"/>
              </a:spcBef>
            </a:pPr>
            <a:r>
              <a:rPr lang="en-US" sz="2000"/>
              <a:t>Tail</a:t>
            </a:r>
            <a:endParaRPr lang="en-US"/>
          </a:p>
        </p:txBody>
      </p:sp>
      <p:sp>
        <p:nvSpPr>
          <p:cNvPr id="18443" name="Line 19"/>
          <p:cNvSpPr>
            <a:spLocks noChangeShapeType="1"/>
          </p:cNvSpPr>
          <p:nvPr/>
        </p:nvSpPr>
        <p:spPr bwMode="auto">
          <a:xfrm>
            <a:off x="6969125" y="977900"/>
            <a:ext cx="608013" cy="0"/>
          </a:xfrm>
          <a:prstGeom prst="line">
            <a:avLst/>
          </a:prstGeom>
          <a:noFill/>
          <a:ln w="25400">
            <a:solidFill>
              <a:schemeClr val="tx1"/>
            </a:solidFill>
            <a:round/>
            <a:headEnd/>
            <a:tailEnd/>
          </a:ln>
          <a:effectLst/>
        </p:spPr>
        <p:txBody>
          <a:bodyPr/>
          <a:lstStyle/>
          <a:p>
            <a:endParaRPr lang="en-CA"/>
          </a:p>
        </p:txBody>
      </p:sp>
      <p:sp>
        <p:nvSpPr>
          <p:cNvPr id="18444" name="Line 20"/>
          <p:cNvSpPr>
            <a:spLocks noChangeShapeType="1"/>
          </p:cNvSpPr>
          <p:nvPr/>
        </p:nvSpPr>
        <p:spPr bwMode="auto">
          <a:xfrm flipH="1">
            <a:off x="7175500" y="973138"/>
            <a:ext cx="404813" cy="912812"/>
          </a:xfrm>
          <a:prstGeom prst="line">
            <a:avLst/>
          </a:prstGeom>
          <a:noFill/>
          <a:ln w="25400">
            <a:solidFill>
              <a:schemeClr val="tx1"/>
            </a:solidFill>
            <a:round/>
            <a:headEnd/>
            <a:tailEnd/>
          </a:ln>
          <a:effectLst/>
        </p:spPr>
        <p:txBody>
          <a:bodyPr/>
          <a:lstStyle/>
          <a:p>
            <a:endParaRPr lang="en-CA"/>
          </a:p>
        </p:txBody>
      </p:sp>
      <p:sp>
        <p:nvSpPr>
          <p:cNvPr id="18445" name="Line 21"/>
          <p:cNvSpPr>
            <a:spLocks noChangeShapeType="1"/>
          </p:cNvSpPr>
          <p:nvPr/>
        </p:nvSpPr>
        <p:spPr bwMode="auto">
          <a:xfrm flipH="1">
            <a:off x="6686550" y="1885950"/>
            <a:ext cx="500063" cy="0"/>
          </a:xfrm>
          <a:prstGeom prst="line">
            <a:avLst/>
          </a:prstGeom>
          <a:noFill/>
          <a:ln w="25400">
            <a:solidFill>
              <a:schemeClr val="tx1"/>
            </a:solidFill>
            <a:round/>
            <a:headEnd/>
            <a:tailEnd/>
          </a:ln>
          <a:effectLst/>
        </p:spPr>
        <p:txBody>
          <a:bodyPr/>
          <a:lstStyle/>
          <a:p>
            <a:endParaRPr lang="en-CA"/>
          </a:p>
        </p:txBody>
      </p:sp>
      <p:sp>
        <p:nvSpPr>
          <p:cNvPr id="18446" name="Line 22"/>
          <p:cNvSpPr>
            <a:spLocks noChangeShapeType="1"/>
          </p:cNvSpPr>
          <p:nvPr/>
        </p:nvSpPr>
        <p:spPr bwMode="auto">
          <a:xfrm>
            <a:off x="7392988" y="1395413"/>
            <a:ext cx="315912" cy="0"/>
          </a:xfrm>
          <a:prstGeom prst="line">
            <a:avLst/>
          </a:prstGeom>
          <a:noFill/>
          <a:ln w="25400">
            <a:solidFill>
              <a:schemeClr val="tx1"/>
            </a:solidFill>
            <a:round/>
            <a:headEnd/>
            <a:tailEnd/>
          </a:ln>
          <a:effectLst/>
        </p:spPr>
        <p:txBody>
          <a:bodyPr/>
          <a:lstStyle/>
          <a:p>
            <a:endParaRPr lang="en-CA"/>
          </a:p>
        </p:txBody>
      </p:sp>
      <p:sp>
        <p:nvSpPr>
          <p:cNvPr id="18447" name="Line 23"/>
          <p:cNvSpPr>
            <a:spLocks noChangeShapeType="1"/>
          </p:cNvSpPr>
          <p:nvPr/>
        </p:nvSpPr>
        <p:spPr bwMode="auto">
          <a:xfrm>
            <a:off x="6588125" y="2005013"/>
            <a:ext cx="576263" cy="0"/>
          </a:xfrm>
          <a:prstGeom prst="line">
            <a:avLst/>
          </a:prstGeom>
          <a:noFill/>
          <a:ln w="25400">
            <a:solidFill>
              <a:schemeClr val="tx1"/>
            </a:solidFill>
            <a:round/>
            <a:headEnd/>
            <a:tailEnd/>
          </a:ln>
          <a:effectLst/>
        </p:spPr>
        <p:txBody>
          <a:bodyPr/>
          <a:lstStyle/>
          <a:p>
            <a:endParaRPr lang="en-CA"/>
          </a:p>
        </p:txBody>
      </p:sp>
      <p:sp>
        <p:nvSpPr>
          <p:cNvPr id="18448" name="Line 24"/>
          <p:cNvSpPr>
            <a:spLocks noChangeShapeType="1"/>
          </p:cNvSpPr>
          <p:nvPr/>
        </p:nvSpPr>
        <p:spPr bwMode="auto">
          <a:xfrm>
            <a:off x="7150100" y="2005013"/>
            <a:ext cx="798513" cy="1433512"/>
          </a:xfrm>
          <a:prstGeom prst="line">
            <a:avLst/>
          </a:prstGeom>
          <a:noFill/>
          <a:ln w="25400">
            <a:solidFill>
              <a:schemeClr val="tx1"/>
            </a:solidFill>
            <a:round/>
            <a:headEnd/>
            <a:tailEnd/>
          </a:ln>
          <a:effectLst/>
        </p:spPr>
        <p:txBody>
          <a:bodyPr/>
          <a:lstStyle/>
          <a:p>
            <a:endParaRPr lang="en-CA"/>
          </a:p>
        </p:txBody>
      </p:sp>
      <p:sp>
        <p:nvSpPr>
          <p:cNvPr id="18449" name="Line 25"/>
          <p:cNvSpPr>
            <a:spLocks noChangeShapeType="1"/>
          </p:cNvSpPr>
          <p:nvPr/>
        </p:nvSpPr>
        <p:spPr bwMode="auto">
          <a:xfrm>
            <a:off x="7916863" y="3438525"/>
            <a:ext cx="9525" cy="0"/>
          </a:xfrm>
          <a:prstGeom prst="line">
            <a:avLst/>
          </a:prstGeom>
          <a:noFill/>
          <a:ln w="25400">
            <a:solidFill>
              <a:schemeClr val="tx1"/>
            </a:solidFill>
            <a:round/>
            <a:headEnd/>
            <a:tailEnd/>
          </a:ln>
          <a:effectLst/>
        </p:spPr>
        <p:txBody>
          <a:bodyPr/>
          <a:lstStyle/>
          <a:p>
            <a:endParaRPr lang="en-CA"/>
          </a:p>
        </p:txBody>
      </p:sp>
      <p:sp>
        <p:nvSpPr>
          <p:cNvPr id="18450" name="Line 27"/>
          <p:cNvSpPr>
            <a:spLocks noChangeShapeType="1"/>
          </p:cNvSpPr>
          <p:nvPr/>
        </p:nvSpPr>
        <p:spPr bwMode="auto">
          <a:xfrm flipH="1">
            <a:off x="7135813" y="3438525"/>
            <a:ext cx="804862" cy="0"/>
          </a:xfrm>
          <a:prstGeom prst="line">
            <a:avLst/>
          </a:prstGeom>
          <a:noFill/>
          <a:ln w="25400">
            <a:solidFill>
              <a:schemeClr val="tx1"/>
            </a:solidFill>
            <a:round/>
            <a:headEnd/>
            <a:tailEnd/>
          </a:ln>
          <a:effectLst/>
        </p:spPr>
        <p:txBody>
          <a:bodyPr/>
          <a:lstStyle/>
          <a:p>
            <a:endParaRPr lang="en-CA"/>
          </a:p>
        </p:txBody>
      </p:sp>
      <p:sp>
        <p:nvSpPr>
          <p:cNvPr id="18451" name="Line 28"/>
          <p:cNvSpPr>
            <a:spLocks noChangeShapeType="1"/>
          </p:cNvSpPr>
          <p:nvPr/>
        </p:nvSpPr>
        <p:spPr bwMode="auto">
          <a:xfrm>
            <a:off x="7512050" y="2654300"/>
            <a:ext cx="196850" cy="0"/>
          </a:xfrm>
          <a:prstGeom prst="line">
            <a:avLst/>
          </a:prstGeom>
          <a:noFill/>
          <a:ln w="25400">
            <a:solidFill>
              <a:schemeClr val="tx1"/>
            </a:solidFill>
            <a:round/>
            <a:headEnd/>
            <a:tailEnd/>
          </a:ln>
          <a:effectLst/>
        </p:spPr>
        <p:txBody>
          <a:bodyPr/>
          <a:lstStyle/>
          <a:p>
            <a:endParaRPr lang="en-CA"/>
          </a:p>
        </p:txBody>
      </p:sp>
      <p:sp>
        <p:nvSpPr>
          <p:cNvPr id="18452" name="Line 29"/>
          <p:cNvSpPr>
            <a:spLocks noChangeShapeType="1"/>
          </p:cNvSpPr>
          <p:nvPr/>
        </p:nvSpPr>
        <p:spPr bwMode="auto">
          <a:xfrm flipV="1">
            <a:off x="5678488" y="1550988"/>
            <a:ext cx="822325" cy="393700"/>
          </a:xfrm>
          <a:prstGeom prst="line">
            <a:avLst/>
          </a:prstGeom>
          <a:noFill/>
          <a:ln w="25400">
            <a:solidFill>
              <a:schemeClr val="tx1"/>
            </a:solidFill>
            <a:round/>
            <a:headEnd/>
            <a:tailEnd/>
          </a:ln>
          <a:effectLst/>
        </p:spPr>
        <p:txBody>
          <a:bodyPr/>
          <a:lstStyle/>
          <a:p>
            <a:endParaRPr lang="en-CA"/>
          </a:p>
        </p:txBody>
      </p:sp>
      <p:sp>
        <p:nvSpPr>
          <p:cNvPr id="18453" name="Line 30"/>
          <p:cNvSpPr>
            <a:spLocks noChangeShapeType="1"/>
          </p:cNvSpPr>
          <p:nvPr/>
        </p:nvSpPr>
        <p:spPr bwMode="auto">
          <a:xfrm flipV="1">
            <a:off x="5500688" y="2616200"/>
            <a:ext cx="722312" cy="525463"/>
          </a:xfrm>
          <a:prstGeom prst="line">
            <a:avLst/>
          </a:prstGeom>
          <a:noFill/>
          <a:ln w="25400">
            <a:solidFill>
              <a:schemeClr val="tx1"/>
            </a:solidFill>
            <a:round/>
            <a:headEnd/>
            <a:tailEnd/>
          </a:ln>
          <a:effectLst/>
        </p:spPr>
        <p:txBody>
          <a:bodyPr/>
          <a:lstStyle/>
          <a:p>
            <a:endParaRPr lang="en-CA"/>
          </a:p>
        </p:txBody>
      </p:sp>
      <p:sp>
        <p:nvSpPr>
          <p:cNvPr id="18454" name="Line 31"/>
          <p:cNvSpPr>
            <a:spLocks noChangeShapeType="1"/>
          </p:cNvSpPr>
          <p:nvPr/>
        </p:nvSpPr>
        <p:spPr bwMode="auto">
          <a:xfrm flipV="1">
            <a:off x="6059488" y="4178300"/>
            <a:ext cx="962025" cy="579438"/>
          </a:xfrm>
          <a:prstGeom prst="line">
            <a:avLst/>
          </a:prstGeom>
          <a:noFill/>
          <a:ln w="25400">
            <a:solidFill>
              <a:schemeClr val="tx1"/>
            </a:solidFill>
            <a:round/>
            <a:headEnd/>
            <a:tailEnd/>
          </a:ln>
          <a:effectLst/>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92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492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492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Gametes</a:t>
            </a:r>
            <a:endParaRPr lang="en-US" dirty="0"/>
          </a:p>
        </p:txBody>
      </p:sp>
      <p:sp>
        <p:nvSpPr>
          <p:cNvPr id="3" name="Content Placeholder 2"/>
          <p:cNvSpPr>
            <a:spLocks noGrp="1"/>
          </p:cNvSpPr>
          <p:nvPr>
            <p:ph idx="1"/>
          </p:nvPr>
        </p:nvSpPr>
        <p:spPr/>
        <p:txBody>
          <a:bodyPr>
            <a:normAutofit fontScale="92500"/>
          </a:bodyPr>
          <a:lstStyle/>
          <a:p>
            <a:r>
              <a:rPr lang="en-US" dirty="0" smtClean="0"/>
              <a:t>Gametes are sex cells</a:t>
            </a:r>
          </a:p>
          <a:p>
            <a:r>
              <a:rPr lang="en-US" dirty="0" smtClean="0"/>
              <a:t>Egg cell is largest in the human body</a:t>
            </a:r>
          </a:p>
          <a:p>
            <a:r>
              <a:rPr lang="en-US" dirty="0" smtClean="0"/>
              <a:t>Egg cells is also called Ovum</a:t>
            </a:r>
          </a:p>
          <a:p>
            <a:r>
              <a:rPr lang="en-US" dirty="0" smtClean="0"/>
              <a:t>Sperm cells are the smallest in the human body</a:t>
            </a:r>
          </a:p>
          <a:p>
            <a:r>
              <a:rPr lang="en-US" dirty="0" smtClean="0"/>
              <a:t>Testes are the organs where sperm is </a:t>
            </a:r>
            <a:r>
              <a:rPr lang="en-US" dirty="0" smtClean="0"/>
              <a:t>made + stored</a:t>
            </a:r>
            <a:endParaRPr lang="en-US" dirty="0" smtClean="0"/>
          </a:p>
          <a:p>
            <a:r>
              <a:rPr lang="en-US" dirty="0" smtClean="0"/>
              <a:t>Ovaries are the organs where ovum </a:t>
            </a:r>
            <a:r>
              <a:rPr lang="en-US" dirty="0" smtClean="0"/>
              <a:t>are matured and released from</a:t>
            </a:r>
            <a:endParaRPr lang="en-US" dirty="0" smtClean="0"/>
          </a:p>
          <a:p>
            <a:pPr marL="0" indent="0">
              <a:buNone/>
            </a:pPr>
            <a:endParaRPr lang="en-US" dirty="0" smtClean="0"/>
          </a:p>
          <a:p>
            <a:endParaRPr lang="en-US" dirty="0" smtClean="0"/>
          </a:p>
          <a:p>
            <a:endParaRPr lang="en-US" dirty="0" smtClean="0"/>
          </a:p>
          <a:p>
            <a:endParaRPr lang="en-US" dirty="0"/>
          </a:p>
          <a:p>
            <a:pPr marL="0" indent="0">
              <a:buNone/>
            </a:pPr>
            <a:endParaRPr lang="en-US" dirty="0"/>
          </a:p>
        </p:txBody>
      </p:sp>
    </p:spTree>
    <p:extLst>
      <p:ext uri="{BB962C8B-B14F-4D97-AF65-F5344CB8AC3E}">
        <p14:creationId xmlns="" xmlns:p14="http://schemas.microsoft.com/office/powerpoint/2010/main" val="2658265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the Body Know What to Do?</a:t>
            </a:r>
            <a:endParaRPr lang="en-US" dirty="0"/>
          </a:p>
        </p:txBody>
      </p:sp>
      <p:sp>
        <p:nvSpPr>
          <p:cNvPr id="3" name="Content Placeholder 2"/>
          <p:cNvSpPr>
            <a:spLocks noGrp="1"/>
          </p:cNvSpPr>
          <p:nvPr>
            <p:ph idx="1"/>
          </p:nvPr>
        </p:nvSpPr>
        <p:spPr/>
        <p:txBody>
          <a:bodyPr/>
          <a:lstStyle/>
          <a:p>
            <a:r>
              <a:rPr lang="en-US" dirty="0" smtClean="0"/>
              <a:t>Hormones</a:t>
            </a:r>
          </a:p>
        </p:txBody>
      </p:sp>
    </p:spTree>
    <p:extLst>
      <p:ext uri="{BB962C8B-B14F-4D97-AF65-F5344CB8AC3E}">
        <p14:creationId xmlns="" xmlns:p14="http://schemas.microsoft.com/office/powerpoint/2010/main" val="2593649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How Do Hormones Work?</a:t>
            </a:r>
            <a:r>
              <a:rPr lang="en-US" dirty="0"/>
              <a:t/>
            </a:r>
            <a:br>
              <a:rPr lang="en-US" dirty="0"/>
            </a:br>
            <a:endParaRPr lang="en-US" dirty="0"/>
          </a:p>
        </p:txBody>
      </p:sp>
      <p:sp>
        <p:nvSpPr>
          <p:cNvPr id="3" name="Content Placeholder 2"/>
          <p:cNvSpPr>
            <a:spLocks noGrp="1"/>
          </p:cNvSpPr>
          <p:nvPr>
            <p:ph idx="1"/>
          </p:nvPr>
        </p:nvSpPr>
        <p:spPr>
          <a:xfrm>
            <a:off x="457200" y="990600"/>
            <a:ext cx="8229600" cy="5135563"/>
          </a:xfrm>
        </p:spPr>
        <p:txBody>
          <a:bodyPr>
            <a:normAutofit fontScale="47500" lnSpcReduction="20000"/>
          </a:bodyPr>
          <a:lstStyle/>
          <a:p>
            <a:pPr marL="0" indent="0">
              <a:buNone/>
            </a:pPr>
            <a:r>
              <a:rPr lang="en-US" dirty="0"/>
              <a:t> </a:t>
            </a:r>
          </a:p>
          <a:p>
            <a:r>
              <a:rPr lang="en-US" sz="5100" dirty="0"/>
              <a:t>Often, there will be hormones from our brain that “tell” other organs (like testes or ovaries) what to do or what not to do</a:t>
            </a:r>
          </a:p>
          <a:p>
            <a:r>
              <a:rPr lang="en-US" sz="5100" dirty="0"/>
              <a:t>Then the organs themselves produce hormones that “tell” other parts (like the uterus) what to do.</a:t>
            </a:r>
          </a:p>
          <a:p>
            <a:pPr marL="0" indent="0">
              <a:buNone/>
            </a:pPr>
            <a:endParaRPr lang="en-US" sz="5100" dirty="0"/>
          </a:p>
          <a:p>
            <a:r>
              <a:rPr lang="en-US" sz="5100" u="sng" dirty="0"/>
              <a:t>Positive feedback:</a:t>
            </a:r>
            <a:r>
              <a:rPr lang="en-US" sz="5100" dirty="0"/>
              <a:t> actions are stimulated</a:t>
            </a:r>
          </a:p>
          <a:p>
            <a:r>
              <a:rPr lang="en-US" sz="5100" u="sng" dirty="0"/>
              <a:t>Negative feedback:</a:t>
            </a:r>
            <a:r>
              <a:rPr lang="en-US" sz="5100" dirty="0"/>
              <a:t> actions are prevented</a:t>
            </a:r>
          </a:p>
          <a:p>
            <a:pPr marL="0" indent="0">
              <a:buNone/>
            </a:pPr>
            <a:r>
              <a:rPr lang="en-US" sz="5100" dirty="0"/>
              <a:t>  </a:t>
            </a:r>
          </a:p>
          <a:p>
            <a:r>
              <a:rPr lang="en-US" sz="5100" dirty="0"/>
              <a:t>Recall that the ovaries are the organs in which female sex cells (eggs) grow.  </a:t>
            </a:r>
            <a:endParaRPr lang="en-US" sz="5100" dirty="0" smtClean="0"/>
          </a:p>
          <a:p>
            <a:endParaRPr lang="en-US" sz="5100" dirty="0"/>
          </a:p>
          <a:p>
            <a:r>
              <a:rPr lang="en-US" sz="5100" dirty="0"/>
              <a:t>Testes are the organs in which male sex cells (sperm) grow</a:t>
            </a:r>
            <a:r>
              <a:rPr lang="en-US" sz="5100" dirty="0" smtClean="0"/>
              <a:t>.</a:t>
            </a:r>
            <a:endParaRPr lang="en-US" sz="5100" dirty="0"/>
          </a:p>
        </p:txBody>
      </p:sp>
    </p:spTree>
    <p:extLst>
      <p:ext uri="{BB962C8B-B14F-4D97-AF65-F5344CB8AC3E}">
        <p14:creationId xmlns="" xmlns:p14="http://schemas.microsoft.com/office/powerpoint/2010/main" val="3533612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Hormones –Male Reproductive System</a:t>
            </a:r>
            <a:endParaRPr lang="en-CA" dirty="0"/>
          </a:p>
        </p:txBody>
      </p:sp>
      <p:sp>
        <p:nvSpPr>
          <p:cNvPr id="3" name="Content Placeholder 2"/>
          <p:cNvSpPr>
            <a:spLocks noGrp="1"/>
          </p:cNvSpPr>
          <p:nvPr>
            <p:ph idx="1"/>
          </p:nvPr>
        </p:nvSpPr>
        <p:spPr>
          <a:xfrm>
            <a:off x="457200" y="1447800"/>
            <a:ext cx="8229600" cy="4678363"/>
          </a:xfrm>
        </p:spPr>
        <p:txBody>
          <a:bodyPr>
            <a:normAutofit fontScale="70000" lnSpcReduction="20000"/>
          </a:bodyPr>
          <a:lstStyle/>
          <a:p>
            <a:pPr>
              <a:buNone/>
            </a:pPr>
            <a:endParaRPr lang="en-CA" dirty="0" smtClean="0"/>
          </a:p>
          <a:p>
            <a:pPr>
              <a:buNone/>
            </a:pPr>
            <a:r>
              <a:rPr lang="en-US" dirty="0" smtClean="0"/>
              <a:t>The </a:t>
            </a:r>
            <a:r>
              <a:rPr lang="en-US" dirty="0" smtClean="0">
                <a:solidFill>
                  <a:srgbClr val="FF0000"/>
                </a:solidFill>
              </a:rPr>
              <a:t>pituitary </a:t>
            </a:r>
            <a:r>
              <a:rPr lang="en-US" dirty="0" smtClean="0"/>
              <a:t>gland at the base of the brain produces </a:t>
            </a:r>
            <a:r>
              <a:rPr lang="en-US" dirty="0" smtClean="0">
                <a:solidFill>
                  <a:srgbClr val="FF0000"/>
                </a:solidFill>
              </a:rPr>
              <a:t>FSH</a:t>
            </a:r>
            <a:r>
              <a:rPr lang="en-US" dirty="0" smtClean="0"/>
              <a:t> </a:t>
            </a:r>
            <a:r>
              <a:rPr lang="en-US" dirty="0" smtClean="0">
                <a:solidFill>
                  <a:srgbClr val="FF0000"/>
                </a:solidFill>
              </a:rPr>
              <a:t>(follicle stimulating hormone)</a:t>
            </a:r>
            <a:r>
              <a:rPr lang="en-US" dirty="0" smtClean="0"/>
              <a:t>. The blood carries it to the </a:t>
            </a:r>
            <a:r>
              <a:rPr lang="en-US" dirty="0" smtClean="0">
                <a:solidFill>
                  <a:srgbClr val="FF0000"/>
                </a:solidFill>
              </a:rPr>
              <a:t>gonads</a:t>
            </a:r>
            <a:r>
              <a:rPr lang="en-US" dirty="0" smtClean="0"/>
              <a:t>.  It signals two changes:</a:t>
            </a:r>
            <a:endParaRPr lang="en-CA" dirty="0" smtClean="0"/>
          </a:p>
          <a:p>
            <a:pPr lvl="0">
              <a:buNone/>
            </a:pPr>
            <a:r>
              <a:rPr lang="en-US" dirty="0" smtClean="0"/>
              <a:t>		A. the </a:t>
            </a:r>
            <a:r>
              <a:rPr lang="en-US" dirty="0" smtClean="0">
                <a:solidFill>
                  <a:srgbClr val="FF0000"/>
                </a:solidFill>
              </a:rPr>
              <a:t>sperm-producing tubules </a:t>
            </a:r>
            <a:r>
              <a:rPr lang="en-US" dirty="0" smtClean="0"/>
              <a:t>to produce</a:t>
            </a:r>
            <a:r>
              <a:rPr lang="en-US" dirty="0" smtClean="0">
                <a:solidFill>
                  <a:srgbClr val="FF0000"/>
                </a:solidFill>
              </a:rPr>
              <a:t> sperm</a:t>
            </a:r>
            <a:r>
              <a:rPr lang="en-US" dirty="0" smtClean="0"/>
              <a:t> cells daily</a:t>
            </a:r>
          </a:p>
          <a:p>
            <a:pPr lvl="0">
              <a:buNone/>
            </a:pPr>
            <a:r>
              <a:rPr lang="en-US" dirty="0" smtClean="0"/>
              <a:t>		     for the rest of their lives.  </a:t>
            </a:r>
            <a:endParaRPr lang="en-CA" dirty="0" smtClean="0"/>
          </a:p>
          <a:p>
            <a:pPr lvl="0">
              <a:buNone/>
            </a:pPr>
            <a:r>
              <a:rPr lang="en-US" dirty="0" smtClean="0"/>
              <a:t>		B. the </a:t>
            </a:r>
            <a:r>
              <a:rPr lang="en-US" dirty="0" smtClean="0">
                <a:solidFill>
                  <a:srgbClr val="FF0000"/>
                </a:solidFill>
              </a:rPr>
              <a:t>testes (plural of testicles)</a:t>
            </a:r>
            <a:r>
              <a:rPr lang="en-US" dirty="0" smtClean="0"/>
              <a:t> are stimulated to make a </a:t>
            </a:r>
          </a:p>
          <a:p>
            <a:pPr lvl="0">
              <a:buNone/>
            </a:pPr>
            <a:r>
              <a:rPr lang="en-US" dirty="0" smtClean="0"/>
              <a:t>		      hormone called </a:t>
            </a:r>
            <a:r>
              <a:rPr lang="en-US" dirty="0" smtClean="0">
                <a:solidFill>
                  <a:srgbClr val="FF0000"/>
                </a:solidFill>
              </a:rPr>
              <a:t>testosterone</a:t>
            </a:r>
            <a:r>
              <a:rPr lang="en-US" dirty="0" smtClean="0"/>
              <a:t>, which directs the </a:t>
            </a:r>
          </a:p>
          <a:p>
            <a:pPr lvl="0">
              <a:buNone/>
            </a:pPr>
            <a:r>
              <a:rPr lang="en-US" dirty="0" smtClean="0"/>
              <a:t>                    development of secondary sexual characteristics such as</a:t>
            </a:r>
            <a:endParaRPr lang="en-CA" dirty="0" smtClean="0"/>
          </a:p>
          <a:p>
            <a:pPr lvl="0">
              <a:buNone/>
            </a:pPr>
            <a:r>
              <a:rPr lang="en-US" dirty="0" smtClean="0"/>
              <a:t>			1) deepening of the voice</a:t>
            </a:r>
            <a:endParaRPr lang="en-CA" dirty="0" smtClean="0"/>
          </a:p>
          <a:p>
            <a:pPr lvl="0">
              <a:buNone/>
            </a:pPr>
            <a:r>
              <a:rPr lang="en-US" dirty="0" smtClean="0"/>
              <a:t>     			 2) production of hair on the </a:t>
            </a:r>
            <a:r>
              <a:rPr lang="en-US" dirty="0" smtClean="0">
                <a:solidFill>
                  <a:srgbClr val="FF0000"/>
                </a:solidFill>
              </a:rPr>
              <a:t>underarms</a:t>
            </a:r>
            <a:r>
              <a:rPr lang="en-US" dirty="0" smtClean="0"/>
              <a:t>, </a:t>
            </a:r>
            <a:r>
              <a:rPr lang="en-US" dirty="0" smtClean="0">
                <a:solidFill>
                  <a:srgbClr val="FF0000"/>
                </a:solidFill>
              </a:rPr>
              <a:t>chest</a:t>
            </a:r>
            <a:r>
              <a:rPr lang="en-US" dirty="0" smtClean="0"/>
              <a:t>, and</a:t>
            </a:r>
          </a:p>
          <a:p>
            <a:pPr lvl="0">
              <a:buNone/>
            </a:pPr>
            <a:r>
              <a:rPr lang="en-US" dirty="0" smtClean="0"/>
              <a:t>			     pubic region.</a:t>
            </a:r>
            <a:endParaRPr lang="en-CA" dirty="0" smtClean="0"/>
          </a:p>
          <a:p>
            <a:pPr lvl="0">
              <a:buNone/>
            </a:pPr>
            <a:r>
              <a:rPr lang="en-US" dirty="0" smtClean="0"/>
              <a:t>			3) broadening of the shoulders</a:t>
            </a:r>
            <a:endParaRPr lang="en-CA"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Hormones–Female Reproductive System</a:t>
            </a:r>
            <a:endParaRPr lang="en-CA" dirty="0"/>
          </a:p>
        </p:txBody>
      </p:sp>
      <p:sp>
        <p:nvSpPr>
          <p:cNvPr id="3" name="Content Placeholder 2"/>
          <p:cNvSpPr>
            <a:spLocks noGrp="1"/>
          </p:cNvSpPr>
          <p:nvPr>
            <p:ph idx="1"/>
          </p:nvPr>
        </p:nvSpPr>
        <p:spPr/>
        <p:txBody>
          <a:bodyPr>
            <a:normAutofit fontScale="70000" lnSpcReduction="20000"/>
          </a:bodyPr>
          <a:lstStyle/>
          <a:p>
            <a:pPr>
              <a:buNone/>
            </a:pPr>
            <a:r>
              <a:rPr lang="en-US" b="1" u="sng" dirty="0" smtClean="0"/>
              <a:t>Female Reproductive System</a:t>
            </a:r>
            <a:endParaRPr lang="en-CA" dirty="0" smtClean="0"/>
          </a:p>
          <a:p>
            <a:pPr>
              <a:buNone/>
            </a:pPr>
            <a:r>
              <a:rPr lang="en-US" dirty="0" smtClean="0"/>
              <a:t>The </a:t>
            </a:r>
            <a:r>
              <a:rPr lang="en-US" dirty="0" smtClean="0">
                <a:solidFill>
                  <a:srgbClr val="FF0000"/>
                </a:solidFill>
              </a:rPr>
              <a:t>pituitary</a:t>
            </a:r>
            <a:r>
              <a:rPr lang="en-US" dirty="0" smtClean="0"/>
              <a:t> gland at the base of the brain produces </a:t>
            </a:r>
            <a:r>
              <a:rPr lang="en-US" dirty="0" smtClean="0">
                <a:solidFill>
                  <a:srgbClr val="FF0000"/>
                </a:solidFill>
              </a:rPr>
              <a:t>follicle stimulating hormone (FSH).  </a:t>
            </a:r>
            <a:r>
              <a:rPr lang="en-US" dirty="0" smtClean="0"/>
              <a:t>The blood carries it to the </a:t>
            </a:r>
            <a:r>
              <a:rPr lang="en-US" dirty="0" smtClean="0">
                <a:solidFill>
                  <a:srgbClr val="FF0000"/>
                </a:solidFill>
              </a:rPr>
              <a:t>gonads</a:t>
            </a:r>
            <a:r>
              <a:rPr lang="en-US" dirty="0" smtClean="0"/>
              <a:t> where it stimulates two changes:</a:t>
            </a:r>
            <a:endParaRPr lang="en-CA" dirty="0" smtClean="0"/>
          </a:p>
          <a:p>
            <a:pPr>
              <a:buNone/>
            </a:pPr>
            <a:r>
              <a:rPr lang="en-US" dirty="0" smtClean="0"/>
              <a:t>1.  ovaries are stimulated to begin maturing so that they can release eggs. Generally</a:t>
            </a:r>
            <a:r>
              <a:rPr lang="en-US" dirty="0" smtClean="0">
                <a:solidFill>
                  <a:srgbClr val="FF0000"/>
                </a:solidFill>
              </a:rPr>
              <a:t>, one </a:t>
            </a:r>
            <a:r>
              <a:rPr lang="en-US" dirty="0" smtClean="0"/>
              <a:t>egg is released each month. After about the age of </a:t>
            </a:r>
            <a:r>
              <a:rPr lang="en-US" dirty="0" smtClean="0">
                <a:solidFill>
                  <a:srgbClr val="FF0000"/>
                </a:solidFill>
              </a:rPr>
              <a:t>45-50 years of age</a:t>
            </a:r>
            <a:r>
              <a:rPr lang="en-US" dirty="0" smtClean="0"/>
              <a:t>, a woman stops releasing a monthly egg because her estrogen levels drop.  This change in the hormones is called </a:t>
            </a:r>
            <a:r>
              <a:rPr lang="en-US" dirty="0" smtClean="0">
                <a:solidFill>
                  <a:srgbClr val="FF0000"/>
                </a:solidFill>
              </a:rPr>
              <a:t>menopause</a:t>
            </a:r>
            <a:r>
              <a:rPr lang="en-US" dirty="0" smtClean="0"/>
              <a:t>.</a:t>
            </a:r>
            <a:endParaRPr lang="en-CA" dirty="0" smtClean="0"/>
          </a:p>
          <a:p>
            <a:pPr>
              <a:buNone/>
            </a:pPr>
            <a:r>
              <a:rPr lang="en-US" dirty="0" smtClean="0"/>
              <a:t>2. ovaries are stimulated to produce </a:t>
            </a:r>
            <a:r>
              <a:rPr lang="en-US" dirty="0" smtClean="0">
                <a:solidFill>
                  <a:srgbClr val="FF0000"/>
                </a:solidFill>
              </a:rPr>
              <a:t>estrogen</a:t>
            </a:r>
            <a:r>
              <a:rPr lang="en-US" dirty="0" smtClean="0"/>
              <a:t>, which directs the development of secondary sexual characteristics such as</a:t>
            </a:r>
            <a:endParaRPr lang="en-CA" dirty="0" smtClean="0"/>
          </a:p>
          <a:p>
            <a:pPr>
              <a:buNone/>
            </a:pPr>
            <a:r>
              <a:rPr lang="en-US" dirty="0" smtClean="0"/>
              <a:t>	a) fat deposits in the </a:t>
            </a:r>
            <a:r>
              <a:rPr lang="en-US" dirty="0" smtClean="0">
                <a:solidFill>
                  <a:srgbClr val="FF0000"/>
                </a:solidFill>
              </a:rPr>
              <a:t>breasts</a:t>
            </a:r>
            <a:r>
              <a:rPr lang="en-US" dirty="0" smtClean="0"/>
              <a:t> and </a:t>
            </a:r>
            <a:r>
              <a:rPr lang="en-US" dirty="0" smtClean="0">
                <a:solidFill>
                  <a:srgbClr val="FF0000"/>
                </a:solidFill>
              </a:rPr>
              <a:t>hips</a:t>
            </a:r>
            <a:endParaRPr lang="en-CA" dirty="0" smtClean="0">
              <a:solidFill>
                <a:srgbClr val="FF0000"/>
              </a:solidFill>
            </a:endParaRPr>
          </a:p>
          <a:p>
            <a:pPr>
              <a:buNone/>
            </a:pPr>
            <a:r>
              <a:rPr lang="en-US" dirty="0" smtClean="0"/>
              <a:t>	b) growth of hair in the </a:t>
            </a:r>
            <a:r>
              <a:rPr lang="en-US" dirty="0" smtClean="0">
                <a:solidFill>
                  <a:srgbClr val="FF0000"/>
                </a:solidFill>
              </a:rPr>
              <a:t>pubic region </a:t>
            </a:r>
            <a:r>
              <a:rPr lang="en-US" dirty="0" smtClean="0"/>
              <a:t>and </a:t>
            </a:r>
            <a:r>
              <a:rPr lang="en-US" dirty="0" smtClean="0">
                <a:solidFill>
                  <a:srgbClr val="FF0000"/>
                </a:solidFill>
              </a:rPr>
              <a:t>underarms</a:t>
            </a:r>
            <a:r>
              <a:rPr lang="en-CA" dirty="0" smtClean="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CA" dirty="0" smtClean="0"/>
              <a:t>Answers- Sex Cells A Different Story</a:t>
            </a:r>
            <a:endParaRPr lang="en-CA" dirty="0"/>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pPr>
              <a:buNone/>
            </a:pPr>
            <a:r>
              <a:rPr lang="en-CA" dirty="0" smtClean="0"/>
              <a:t>1. body cells 	 2. sex cells   	3. body cells   </a:t>
            </a:r>
          </a:p>
          <a:p>
            <a:pPr>
              <a:buNone/>
            </a:pPr>
            <a:r>
              <a:rPr lang="en-CA" dirty="0" smtClean="0"/>
              <a:t>4. mitosis		5.eggs		6. sperm</a:t>
            </a:r>
          </a:p>
          <a:p>
            <a:pPr>
              <a:buNone/>
            </a:pPr>
            <a:r>
              <a:rPr lang="en-CA" dirty="0" smtClean="0"/>
              <a:t>7. Chromosomes  8. 23	9. 78	</a:t>
            </a:r>
          </a:p>
          <a:p>
            <a:pPr>
              <a:buNone/>
            </a:pPr>
            <a:r>
              <a:rPr lang="en-CA" dirty="0" smtClean="0"/>
              <a:t>10. 39	11. 46	12. The size and complexity of an organism has no relationship with the number of chromosomes (bigger does not necessarily mean more chromosomes)  13. Body cells have half the number of chromosomes as sex cells. We call the number of chromosomes in body cells the HAPLOID number and the number of chromosomes in sex cells the DIPLOID number.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Answers – Meiosis (Partner guessing)</a:t>
            </a:r>
            <a:endParaRPr lang="en-CA" dirty="0"/>
          </a:p>
        </p:txBody>
      </p:sp>
      <p:sp>
        <p:nvSpPr>
          <p:cNvPr id="3" name="Content Placeholder 2"/>
          <p:cNvSpPr>
            <a:spLocks noGrp="1"/>
          </p:cNvSpPr>
          <p:nvPr>
            <p:ph idx="1"/>
          </p:nvPr>
        </p:nvSpPr>
        <p:spPr/>
        <p:txBody>
          <a:bodyPr/>
          <a:lstStyle/>
          <a:p>
            <a:pPr marL="514350" indent="-514350">
              <a:buAutoNum type="alphaUcPeriod"/>
            </a:pPr>
            <a:r>
              <a:rPr lang="en-CA" dirty="0" smtClean="0"/>
              <a:t>Different</a:t>
            </a:r>
          </a:p>
          <a:p>
            <a:pPr marL="514350" indent="-514350">
              <a:buAutoNum type="alphaUcPeriod"/>
            </a:pPr>
            <a:r>
              <a:rPr lang="en-CA" dirty="0" smtClean="0"/>
              <a:t>Egg</a:t>
            </a:r>
          </a:p>
          <a:p>
            <a:pPr marL="514350" indent="-514350">
              <a:buAutoNum type="alphaUcPeriod"/>
            </a:pPr>
            <a:r>
              <a:rPr lang="en-CA" dirty="0" smtClean="0"/>
              <a:t>Sperm</a:t>
            </a:r>
          </a:p>
          <a:p>
            <a:pPr marL="514350" indent="-514350">
              <a:buAutoNum type="alphaUcPeriod"/>
            </a:pPr>
            <a:r>
              <a:rPr lang="en-CA" dirty="0" smtClean="0"/>
              <a:t>Haploid</a:t>
            </a:r>
          </a:p>
          <a:p>
            <a:pPr marL="514350" indent="-514350">
              <a:buAutoNum type="alphaUcPeriod"/>
            </a:pPr>
            <a:r>
              <a:rPr lang="en-CA" dirty="0" smtClean="0"/>
              <a:t>Sex cell and GAMETE are BOTH correct.  Make sure you have both.</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Assignment for Period 6</a:t>
            </a:r>
            <a:endParaRPr lang="en-CA" dirty="0"/>
          </a:p>
        </p:txBody>
      </p:sp>
      <p:sp>
        <p:nvSpPr>
          <p:cNvPr id="3" name="Content Placeholder 2"/>
          <p:cNvSpPr>
            <a:spLocks noGrp="1"/>
          </p:cNvSpPr>
          <p:nvPr>
            <p:ph idx="1"/>
          </p:nvPr>
        </p:nvSpPr>
        <p:spPr/>
        <p:txBody>
          <a:bodyPr/>
          <a:lstStyle/>
          <a:p>
            <a:r>
              <a:rPr lang="en-CA" dirty="0" smtClean="0"/>
              <a:t>Read p. 44-47, 50</a:t>
            </a:r>
          </a:p>
          <a:p>
            <a:r>
              <a:rPr lang="en-CA" dirty="0" smtClean="0"/>
              <a:t>Complete p. 50 #1 b, 1c, 2 - 7</a:t>
            </a:r>
            <a:endParaRPr lang="en-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Agreements When Discussing or Drawing  Reproductive System Concepts</a:t>
            </a:r>
            <a:endParaRPr lang="en-CA" dirty="0"/>
          </a:p>
        </p:txBody>
      </p:sp>
      <p:sp>
        <p:nvSpPr>
          <p:cNvPr id="3" name="Content Placeholder 2"/>
          <p:cNvSpPr>
            <a:spLocks noGrp="1"/>
          </p:cNvSpPr>
          <p:nvPr>
            <p:ph idx="1"/>
          </p:nvPr>
        </p:nvSpPr>
        <p:spPr>
          <a:xfrm>
            <a:off x="457200" y="1752600"/>
            <a:ext cx="8229600" cy="4648200"/>
          </a:xfrm>
        </p:spPr>
        <p:txBody>
          <a:bodyPr>
            <a:normAutofit fontScale="92500" lnSpcReduction="10000"/>
          </a:bodyPr>
          <a:lstStyle/>
          <a:p>
            <a:r>
              <a:rPr lang="en-CA" dirty="0" smtClean="0"/>
              <a:t>The human body is a grand accumulation of cells which function individually for a common goal of a health</a:t>
            </a:r>
          </a:p>
          <a:p>
            <a:r>
              <a:rPr lang="en-CA" dirty="0" smtClean="0"/>
              <a:t>Respecting it is an essential part of studying it</a:t>
            </a:r>
          </a:p>
          <a:p>
            <a:r>
              <a:rPr lang="en-CA" dirty="0" smtClean="0"/>
              <a:t>We agree to *avoid slangs</a:t>
            </a:r>
          </a:p>
          <a:p>
            <a:pPr>
              <a:buNone/>
            </a:pPr>
            <a:r>
              <a:rPr lang="en-CA" dirty="0" smtClean="0"/>
              <a:t>			     *not mock the parts (structures)</a:t>
            </a:r>
          </a:p>
          <a:p>
            <a:pPr>
              <a:buNone/>
            </a:pPr>
            <a:r>
              <a:rPr lang="en-CA" dirty="0" smtClean="0"/>
              <a:t>			     *not make sexual innuendos </a:t>
            </a:r>
          </a:p>
          <a:p>
            <a:pPr>
              <a:buNone/>
            </a:pPr>
            <a:r>
              <a:rPr lang="en-CA" dirty="0" smtClean="0"/>
              <a:t>		 	      (some people find them offensive)</a:t>
            </a:r>
          </a:p>
          <a:p>
            <a:pPr>
              <a:buNone/>
            </a:pPr>
            <a:r>
              <a:rPr lang="en-CA" dirty="0" smtClean="0"/>
              <a:t>			     *avoid personification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of Human Cells &amp; Gametes</a:t>
            </a:r>
            <a:endParaRPr lang="en-US" dirty="0"/>
          </a:p>
        </p:txBody>
      </p:sp>
    </p:spTree>
    <p:extLst>
      <p:ext uri="{BB962C8B-B14F-4D97-AF65-F5344CB8AC3E}">
        <p14:creationId xmlns="" xmlns:p14="http://schemas.microsoft.com/office/powerpoint/2010/main" val="777980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Female Reproductive System</a:t>
            </a:r>
            <a:endParaRPr lang="en-C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a:ln>
            <a:miter lim="800000"/>
            <a:headEnd/>
            <a:tailEnd/>
          </a:ln>
        </p:spPr>
        <p:txBody>
          <a:bodyPr/>
          <a:lstStyle/>
          <a:p>
            <a:r>
              <a:rPr lang="en-US"/>
              <a:t>Copyright Pearson Prentice Hall</a:t>
            </a:r>
          </a:p>
        </p:txBody>
      </p:sp>
      <p:sp>
        <p:nvSpPr>
          <p:cNvPr id="22531" name="Rectangle 2"/>
          <p:cNvSpPr>
            <a:spLocks noGrp="1" noChangeArrowheads="1"/>
          </p:cNvSpPr>
          <p:nvPr>
            <p:ph type="title"/>
          </p:nvPr>
        </p:nvSpPr>
        <p:spPr/>
        <p:txBody>
          <a:bodyPr>
            <a:normAutofit fontScale="90000"/>
          </a:bodyPr>
          <a:lstStyle/>
          <a:p>
            <a:pPr eaLnBrk="1" hangingPunct="1"/>
            <a:r>
              <a:rPr lang="en-US" dirty="0" smtClean="0"/>
              <a:t>The Female Reproductive </a:t>
            </a:r>
            <a:br>
              <a:rPr lang="en-US" dirty="0" smtClean="0"/>
            </a:br>
            <a:r>
              <a:rPr lang="en-US" dirty="0" smtClean="0"/>
              <a:t>System</a:t>
            </a:r>
          </a:p>
        </p:txBody>
      </p:sp>
      <p:pic>
        <p:nvPicPr>
          <p:cNvPr id="22532" name="Picture 4" descr="sb7002a04"/>
          <p:cNvPicPr>
            <a:picLocks noChangeAspect="1" noChangeArrowheads="1"/>
          </p:cNvPicPr>
          <p:nvPr/>
        </p:nvPicPr>
        <p:blipFill>
          <a:blip r:embed="rId3" cstate="print">
            <a:lum bright="-4000"/>
          </a:blip>
          <a:srcRect/>
          <a:stretch>
            <a:fillRect/>
          </a:stretch>
        </p:blipFill>
        <p:spPr bwMode="auto">
          <a:xfrm>
            <a:off x="2068513" y="1724025"/>
            <a:ext cx="5099050" cy="4505325"/>
          </a:xfrm>
          <a:prstGeom prst="rect">
            <a:avLst/>
          </a:prstGeom>
          <a:noFill/>
          <a:ln w="9525">
            <a:noFill/>
            <a:miter lim="800000"/>
            <a:headEnd/>
            <a:tailEnd/>
          </a:ln>
        </p:spPr>
      </p:pic>
      <p:sp>
        <p:nvSpPr>
          <p:cNvPr id="22533" name="Rectangle 5"/>
          <p:cNvSpPr>
            <a:spLocks noChangeArrowheads="1"/>
          </p:cNvSpPr>
          <p:nvPr/>
        </p:nvSpPr>
        <p:spPr bwMode="auto">
          <a:xfrm>
            <a:off x="1155700" y="1968500"/>
            <a:ext cx="952500" cy="2159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22534" name="Text Box 6"/>
          <p:cNvSpPr txBox="1">
            <a:spLocks noChangeArrowheads="1"/>
          </p:cNvSpPr>
          <p:nvPr/>
        </p:nvSpPr>
        <p:spPr bwMode="auto">
          <a:xfrm>
            <a:off x="444500" y="1843088"/>
            <a:ext cx="1841500" cy="366712"/>
          </a:xfrm>
          <a:prstGeom prst="rect">
            <a:avLst/>
          </a:prstGeom>
          <a:noFill/>
          <a:ln w="9525">
            <a:noFill/>
            <a:miter lim="800000"/>
            <a:headEnd/>
            <a:tailEnd/>
          </a:ln>
          <a:effectLst/>
        </p:spPr>
        <p:txBody>
          <a:bodyPr>
            <a:spAutoFit/>
          </a:bodyPr>
          <a:lstStyle/>
          <a:p>
            <a:pPr>
              <a:spcBef>
                <a:spcPct val="50000"/>
              </a:spcBef>
            </a:pPr>
            <a:r>
              <a:rPr lang="en-US" sz="1800"/>
              <a:t>Fallopian tube</a:t>
            </a:r>
            <a:endParaRPr lang="en-US" sz="1800">
              <a:solidFill>
                <a:srgbClr val="808080"/>
              </a:solidFill>
            </a:endParaRPr>
          </a:p>
        </p:txBody>
      </p:sp>
      <p:sp>
        <p:nvSpPr>
          <p:cNvPr id="22535" name="Rectangle 7"/>
          <p:cNvSpPr>
            <a:spLocks noChangeArrowheads="1"/>
          </p:cNvSpPr>
          <p:nvPr/>
        </p:nvSpPr>
        <p:spPr bwMode="auto">
          <a:xfrm>
            <a:off x="1727200" y="2349500"/>
            <a:ext cx="406400" cy="2159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22536" name="Text Box 8"/>
          <p:cNvSpPr txBox="1">
            <a:spLocks noChangeArrowheads="1"/>
          </p:cNvSpPr>
          <p:nvPr/>
        </p:nvSpPr>
        <p:spPr bwMode="auto">
          <a:xfrm>
            <a:off x="1122363" y="2197100"/>
            <a:ext cx="1019175" cy="366713"/>
          </a:xfrm>
          <a:prstGeom prst="rect">
            <a:avLst/>
          </a:prstGeom>
          <a:noFill/>
          <a:ln w="9525">
            <a:noFill/>
            <a:miter lim="800000"/>
            <a:headEnd/>
            <a:tailEnd/>
          </a:ln>
          <a:effectLst/>
        </p:spPr>
        <p:txBody>
          <a:bodyPr>
            <a:spAutoFit/>
          </a:bodyPr>
          <a:lstStyle/>
          <a:p>
            <a:pPr>
              <a:spcBef>
                <a:spcPct val="50000"/>
              </a:spcBef>
            </a:pPr>
            <a:r>
              <a:rPr lang="en-US" sz="1800"/>
              <a:t>Ovary </a:t>
            </a:r>
          </a:p>
        </p:txBody>
      </p:sp>
      <p:sp>
        <p:nvSpPr>
          <p:cNvPr id="22537" name="Rectangle 9"/>
          <p:cNvSpPr>
            <a:spLocks noChangeArrowheads="1"/>
          </p:cNvSpPr>
          <p:nvPr/>
        </p:nvSpPr>
        <p:spPr bwMode="auto">
          <a:xfrm>
            <a:off x="1625600" y="2768600"/>
            <a:ext cx="520700" cy="2286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22538" name="Text Box 10"/>
          <p:cNvSpPr txBox="1">
            <a:spLocks noChangeArrowheads="1"/>
          </p:cNvSpPr>
          <p:nvPr/>
        </p:nvSpPr>
        <p:spPr bwMode="auto">
          <a:xfrm>
            <a:off x="1292225" y="2670175"/>
            <a:ext cx="1003300" cy="366713"/>
          </a:xfrm>
          <a:prstGeom prst="rect">
            <a:avLst/>
          </a:prstGeom>
          <a:noFill/>
          <a:ln w="9525">
            <a:noFill/>
            <a:miter lim="800000"/>
            <a:headEnd/>
            <a:tailEnd/>
          </a:ln>
          <a:effectLst/>
        </p:spPr>
        <p:txBody>
          <a:bodyPr>
            <a:spAutoFit/>
          </a:bodyPr>
          <a:lstStyle/>
          <a:p>
            <a:pPr>
              <a:spcBef>
                <a:spcPct val="50000"/>
              </a:spcBef>
            </a:pPr>
            <a:r>
              <a:rPr lang="en-US" sz="1800"/>
              <a:t>Uterus</a:t>
            </a:r>
            <a:r>
              <a:rPr lang="en-US" sz="1800">
                <a:solidFill>
                  <a:srgbClr val="808080"/>
                </a:solidFill>
              </a:rPr>
              <a:t> </a:t>
            </a:r>
          </a:p>
        </p:txBody>
      </p:sp>
      <p:sp>
        <p:nvSpPr>
          <p:cNvPr id="22539" name="Rectangle 11"/>
          <p:cNvSpPr>
            <a:spLocks noChangeArrowheads="1"/>
          </p:cNvSpPr>
          <p:nvPr/>
        </p:nvSpPr>
        <p:spPr bwMode="auto">
          <a:xfrm>
            <a:off x="939800" y="3924300"/>
            <a:ext cx="990600" cy="1651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22540" name="Text Box 12"/>
          <p:cNvSpPr txBox="1">
            <a:spLocks noChangeArrowheads="1"/>
          </p:cNvSpPr>
          <p:nvPr/>
        </p:nvSpPr>
        <p:spPr bwMode="auto">
          <a:xfrm>
            <a:off x="114300" y="3798888"/>
            <a:ext cx="2058988" cy="366712"/>
          </a:xfrm>
          <a:prstGeom prst="rect">
            <a:avLst/>
          </a:prstGeom>
          <a:noFill/>
          <a:ln w="9525">
            <a:noFill/>
            <a:miter lim="800000"/>
            <a:headEnd/>
            <a:tailEnd/>
          </a:ln>
          <a:effectLst/>
        </p:spPr>
        <p:txBody>
          <a:bodyPr>
            <a:spAutoFit/>
          </a:bodyPr>
          <a:lstStyle/>
          <a:p>
            <a:pPr>
              <a:spcBef>
                <a:spcPct val="50000"/>
              </a:spcBef>
            </a:pPr>
            <a:r>
              <a:rPr lang="en-US" sz="1800"/>
              <a:t>Urinary bladder</a:t>
            </a:r>
            <a:endParaRPr lang="en-US" sz="1800">
              <a:solidFill>
                <a:srgbClr val="808080"/>
              </a:solidFill>
            </a:endParaRPr>
          </a:p>
        </p:txBody>
      </p:sp>
      <p:sp>
        <p:nvSpPr>
          <p:cNvPr id="22541" name="Rectangle 13"/>
          <p:cNvSpPr>
            <a:spLocks noChangeArrowheads="1"/>
          </p:cNvSpPr>
          <p:nvPr/>
        </p:nvSpPr>
        <p:spPr bwMode="auto">
          <a:xfrm>
            <a:off x="1143000" y="4381500"/>
            <a:ext cx="812800" cy="3556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22542" name="Text Box 14"/>
          <p:cNvSpPr txBox="1">
            <a:spLocks noChangeArrowheads="1"/>
          </p:cNvSpPr>
          <p:nvPr/>
        </p:nvSpPr>
        <p:spPr bwMode="auto">
          <a:xfrm>
            <a:off x="563563" y="4338638"/>
            <a:ext cx="1498600" cy="366712"/>
          </a:xfrm>
          <a:prstGeom prst="rect">
            <a:avLst/>
          </a:prstGeom>
          <a:noFill/>
          <a:ln w="9525">
            <a:noFill/>
            <a:miter lim="800000"/>
            <a:headEnd/>
            <a:tailEnd/>
          </a:ln>
          <a:effectLst/>
        </p:spPr>
        <p:txBody>
          <a:bodyPr>
            <a:spAutoFit/>
          </a:bodyPr>
          <a:lstStyle/>
          <a:p>
            <a:pPr>
              <a:spcBef>
                <a:spcPct val="50000"/>
              </a:spcBef>
            </a:pPr>
            <a:r>
              <a:rPr lang="en-US" sz="1800"/>
              <a:t>Pubic bone</a:t>
            </a:r>
          </a:p>
        </p:txBody>
      </p:sp>
      <p:sp>
        <p:nvSpPr>
          <p:cNvPr id="22543" name="Rectangle 15"/>
          <p:cNvSpPr>
            <a:spLocks noChangeArrowheads="1"/>
          </p:cNvSpPr>
          <p:nvPr/>
        </p:nvSpPr>
        <p:spPr bwMode="auto">
          <a:xfrm>
            <a:off x="1447800" y="4978400"/>
            <a:ext cx="469900" cy="2413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22544" name="Text Box 16"/>
          <p:cNvSpPr txBox="1">
            <a:spLocks noChangeArrowheads="1"/>
          </p:cNvSpPr>
          <p:nvPr/>
        </p:nvSpPr>
        <p:spPr bwMode="auto">
          <a:xfrm>
            <a:off x="998538" y="4918075"/>
            <a:ext cx="1231900" cy="366713"/>
          </a:xfrm>
          <a:prstGeom prst="rect">
            <a:avLst/>
          </a:prstGeom>
          <a:noFill/>
          <a:ln w="9525">
            <a:noFill/>
            <a:miter lim="800000"/>
            <a:headEnd/>
            <a:tailEnd/>
          </a:ln>
          <a:effectLst/>
        </p:spPr>
        <p:txBody>
          <a:bodyPr>
            <a:spAutoFit/>
          </a:bodyPr>
          <a:lstStyle/>
          <a:p>
            <a:pPr>
              <a:spcBef>
                <a:spcPct val="50000"/>
              </a:spcBef>
            </a:pPr>
            <a:r>
              <a:rPr lang="en-US" sz="1800"/>
              <a:t>Urethra</a:t>
            </a:r>
            <a:r>
              <a:rPr lang="en-US" sz="1800">
                <a:solidFill>
                  <a:srgbClr val="808080"/>
                </a:solidFill>
              </a:rPr>
              <a:t> </a:t>
            </a:r>
          </a:p>
        </p:txBody>
      </p:sp>
      <p:sp>
        <p:nvSpPr>
          <p:cNvPr id="22545" name="Rectangle 17"/>
          <p:cNvSpPr>
            <a:spLocks noChangeArrowheads="1"/>
          </p:cNvSpPr>
          <p:nvPr/>
        </p:nvSpPr>
        <p:spPr bwMode="auto">
          <a:xfrm>
            <a:off x="7251700" y="4686300"/>
            <a:ext cx="546100" cy="2286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22546" name="Text Box 18"/>
          <p:cNvSpPr txBox="1">
            <a:spLocks noChangeArrowheads="1"/>
          </p:cNvSpPr>
          <p:nvPr/>
        </p:nvSpPr>
        <p:spPr bwMode="auto">
          <a:xfrm>
            <a:off x="7189788" y="4662488"/>
            <a:ext cx="1066800" cy="366712"/>
          </a:xfrm>
          <a:prstGeom prst="rect">
            <a:avLst/>
          </a:prstGeom>
          <a:noFill/>
          <a:ln w="9525">
            <a:noFill/>
            <a:miter lim="800000"/>
            <a:headEnd/>
            <a:tailEnd/>
          </a:ln>
          <a:effectLst/>
        </p:spPr>
        <p:txBody>
          <a:bodyPr>
            <a:spAutoFit/>
          </a:bodyPr>
          <a:lstStyle/>
          <a:p>
            <a:pPr>
              <a:spcBef>
                <a:spcPct val="50000"/>
              </a:spcBef>
            </a:pPr>
            <a:r>
              <a:rPr lang="en-US" sz="1800"/>
              <a:t>Vagina</a:t>
            </a:r>
            <a:r>
              <a:rPr lang="en-US" sz="1800">
                <a:solidFill>
                  <a:srgbClr val="808080"/>
                </a:solidFill>
              </a:rPr>
              <a:t> </a:t>
            </a:r>
          </a:p>
        </p:txBody>
      </p:sp>
      <p:sp>
        <p:nvSpPr>
          <p:cNvPr id="22547" name="Rectangle 19"/>
          <p:cNvSpPr>
            <a:spLocks noChangeArrowheads="1"/>
          </p:cNvSpPr>
          <p:nvPr/>
        </p:nvSpPr>
        <p:spPr bwMode="auto">
          <a:xfrm>
            <a:off x="7264400" y="4114800"/>
            <a:ext cx="711200" cy="3048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22548" name="Text Box 20"/>
          <p:cNvSpPr txBox="1">
            <a:spLocks noChangeArrowheads="1"/>
          </p:cNvSpPr>
          <p:nvPr/>
        </p:nvSpPr>
        <p:spPr bwMode="auto">
          <a:xfrm>
            <a:off x="7223125" y="4103688"/>
            <a:ext cx="1041400" cy="366712"/>
          </a:xfrm>
          <a:prstGeom prst="rect">
            <a:avLst/>
          </a:prstGeom>
          <a:noFill/>
          <a:ln w="9525">
            <a:noFill/>
            <a:miter lim="800000"/>
            <a:headEnd/>
            <a:tailEnd/>
          </a:ln>
          <a:effectLst/>
        </p:spPr>
        <p:txBody>
          <a:bodyPr>
            <a:spAutoFit/>
          </a:bodyPr>
          <a:lstStyle/>
          <a:p>
            <a:pPr>
              <a:spcBef>
                <a:spcPct val="50000"/>
              </a:spcBef>
            </a:pPr>
            <a:r>
              <a:rPr lang="en-US" sz="1800"/>
              <a:t>Rectum </a:t>
            </a:r>
          </a:p>
        </p:txBody>
      </p:sp>
      <p:sp>
        <p:nvSpPr>
          <p:cNvPr id="22549" name="Rectangle 21"/>
          <p:cNvSpPr>
            <a:spLocks noChangeArrowheads="1"/>
          </p:cNvSpPr>
          <p:nvPr/>
        </p:nvSpPr>
        <p:spPr bwMode="auto">
          <a:xfrm>
            <a:off x="7213600" y="3733800"/>
            <a:ext cx="609600" cy="1905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22550" name="Text Box 22"/>
          <p:cNvSpPr txBox="1">
            <a:spLocks noChangeArrowheads="1"/>
          </p:cNvSpPr>
          <p:nvPr/>
        </p:nvSpPr>
        <p:spPr bwMode="auto">
          <a:xfrm>
            <a:off x="7177088" y="3646488"/>
            <a:ext cx="1027112" cy="366712"/>
          </a:xfrm>
          <a:prstGeom prst="rect">
            <a:avLst/>
          </a:prstGeom>
          <a:noFill/>
          <a:ln w="9525">
            <a:noFill/>
            <a:miter lim="800000"/>
            <a:headEnd/>
            <a:tailEnd/>
          </a:ln>
          <a:effectLst/>
        </p:spPr>
        <p:txBody>
          <a:bodyPr>
            <a:spAutoFit/>
          </a:bodyPr>
          <a:lstStyle/>
          <a:p>
            <a:pPr>
              <a:spcBef>
                <a:spcPct val="50000"/>
              </a:spcBef>
            </a:pPr>
            <a:r>
              <a:rPr lang="en-US" sz="1800"/>
              <a:t>Cervix </a:t>
            </a:r>
            <a:endParaRPr lang="en-US" sz="1800">
              <a:solidFill>
                <a:srgbClr val="808080"/>
              </a:solidFill>
            </a:endParaRPr>
          </a:p>
        </p:txBody>
      </p:sp>
      <p:sp>
        <p:nvSpPr>
          <p:cNvPr id="22551" name="Rectangle 24"/>
          <p:cNvSpPr>
            <a:spLocks noGrp="1" noChangeArrowheads="1"/>
          </p:cNvSpPr>
          <p:nvPr>
            <p:ph type="body" idx="1"/>
          </p:nvPr>
        </p:nvSpPr>
        <p:spPr>
          <a:noFill/>
        </p:spPr>
        <p:txBody>
          <a:bodyPr/>
          <a:lstStyle/>
          <a:p>
            <a:pPr>
              <a:spcAft>
                <a:spcPct val="0"/>
              </a:spcAft>
              <a:buNone/>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43200" y="1143000"/>
            <a:ext cx="5181600" cy="541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Label 6 parts</a:t>
            </a:r>
            <a:endParaRPr lang="en-US" dirty="0"/>
          </a:p>
        </p:txBody>
      </p:sp>
      <p:sp>
        <p:nvSpPr>
          <p:cNvPr id="5" name="Rectangle 4"/>
          <p:cNvSpPr/>
          <p:nvPr/>
        </p:nvSpPr>
        <p:spPr>
          <a:xfrm>
            <a:off x="762000" y="685800"/>
            <a:ext cx="2057400" cy="5816977"/>
          </a:xfrm>
          <a:prstGeom prst="rect">
            <a:avLst/>
          </a:prstGeom>
        </p:spPr>
        <p:txBody>
          <a:bodyPr wrap="square">
            <a:spAutoFit/>
          </a:bodyPr>
          <a:lstStyle/>
          <a:p>
            <a:pPr lvl="0"/>
            <a:r>
              <a:rPr lang="en-US" sz="2800" dirty="0" smtClean="0"/>
              <a:t>ovary</a:t>
            </a:r>
          </a:p>
          <a:p>
            <a:pPr lvl="0"/>
            <a:endParaRPr lang="en-US" sz="2800" dirty="0" smtClean="0"/>
          </a:p>
          <a:p>
            <a:pPr lvl="0"/>
            <a:r>
              <a:rPr lang="en-US" sz="2800" dirty="0" smtClean="0"/>
              <a:t>uterus</a:t>
            </a:r>
          </a:p>
          <a:p>
            <a:pPr lvl="0"/>
            <a:endParaRPr lang="en-US" sz="2800" dirty="0" smtClean="0"/>
          </a:p>
          <a:p>
            <a:pPr lvl="0"/>
            <a:r>
              <a:rPr lang="en-US" sz="2800" dirty="0" smtClean="0"/>
              <a:t>cervix</a:t>
            </a:r>
          </a:p>
          <a:p>
            <a:pPr lvl="0"/>
            <a:endParaRPr lang="en-US" sz="2800" dirty="0" smtClean="0"/>
          </a:p>
          <a:p>
            <a:pPr lvl="0"/>
            <a:endParaRPr lang="en-US" sz="2800" dirty="0" smtClean="0"/>
          </a:p>
          <a:p>
            <a:pPr lvl="0"/>
            <a:r>
              <a:rPr lang="en-US" sz="2800" dirty="0" smtClean="0"/>
              <a:t>oviducts / </a:t>
            </a:r>
          </a:p>
          <a:p>
            <a:pPr lvl="0"/>
            <a:r>
              <a:rPr lang="en-US" sz="2800" dirty="0" smtClean="0"/>
              <a:t>Fallopian tubes</a:t>
            </a:r>
          </a:p>
          <a:p>
            <a:pPr lvl="0"/>
            <a:endParaRPr lang="en-US" sz="2800" dirty="0" smtClean="0"/>
          </a:p>
          <a:p>
            <a:pPr lvl="0"/>
            <a:r>
              <a:rPr lang="en-US" sz="2800" dirty="0" smtClean="0"/>
              <a:t>vagina</a:t>
            </a:r>
          </a:p>
          <a:p>
            <a:endParaRPr lang="en-US" dirty="0" smtClean="0"/>
          </a:p>
          <a:p>
            <a:pPr lvl="0"/>
            <a:endParaRPr lang="en-US" dirty="0"/>
          </a:p>
        </p:txBody>
      </p:sp>
    </p:spTree>
    <p:extLst>
      <p:ext uri="{BB962C8B-B14F-4D97-AF65-F5344CB8AC3E}">
        <p14:creationId xmlns="" xmlns:p14="http://schemas.microsoft.com/office/powerpoint/2010/main" val="603361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Miracle of Life – Female Gamete Production</a:t>
            </a:r>
            <a:endParaRPr lang="en-CA" dirty="0"/>
          </a:p>
        </p:txBody>
      </p:sp>
      <p:sp>
        <p:nvSpPr>
          <p:cNvPr id="3" name="Content Placeholder 2"/>
          <p:cNvSpPr>
            <a:spLocks noGrp="1"/>
          </p:cNvSpPr>
          <p:nvPr>
            <p:ph idx="1"/>
          </p:nvPr>
        </p:nvSpPr>
        <p:spPr/>
        <p:txBody>
          <a:bodyPr/>
          <a:lstStyle/>
          <a:p>
            <a:r>
              <a:rPr lang="en-CA" dirty="0" smtClean="0">
                <a:hlinkClick r:id="rId2"/>
              </a:rPr>
              <a:t>http://www.bing.com/videos/search?q=nova+mircle+of+life&amp;docid=4895439273135307&amp;mid=5B9AD0ABB338FCBA7B5F5B9AD0ABB338FCBA7B5F&amp;view=detail&amp;FORM=VIRE1#view=detail&amp;mid=5B9AD0ABB338FCBA7B5F5B9AD0ABB338FCBA7B5F</a:t>
            </a:r>
            <a:endParaRPr lang="en-CA" dirty="0" smtClean="0"/>
          </a:p>
          <a:p>
            <a:endParaRPr lang="en-CA" dirty="0" smtClean="0"/>
          </a:p>
          <a:p>
            <a:r>
              <a:rPr lang="en-CA" dirty="0" smtClean="0"/>
              <a:t>BEGIN at 6:06</a:t>
            </a:r>
            <a:endParaRPr lang="en-C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Miracle of Life</a:t>
            </a:r>
            <a:br>
              <a:rPr lang="en-US" dirty="0" smtClean="0"/>
            </a:br>
            <a:r>
              <a:rPr lang="en-US" sz="3600" dirty="0" smtClean="0"/>
              <a:t>Summary – Female Gamete Production</a:t>
            </a:r>
            <a:endParaRPr lang="en-US" sz="3600" dirty="0"/>
          </a:p>
        </p:txBody>
      </p:sp>
      <p:sp>
        <p:nvSpPr>
          <p:cNvPr id="3" name="Content Placeholder 2"/>
          <p:cNvSpPr>
            <a:spLocks noGrp="1"/>
          </p:cNvSpPr>
          <p:nvPr>
            <p:ph idx="1"/>
          </p:nvPr>
        </p:nvSpPr>
        <p:spPr/>
        <p:txBody>
          <a:bodyPr>
            <a:normAutofit/>
          </a:bodyPr>
          <a:lstStyle/>
          <a:p>
            <a:r>
              <a:rPr lang="en-US" dirty="0" smtClean="0"/>
              <a:t>Eggs (ova)are produced in the ovary</a:t>
            </a:r>
          </a:p>
          <a:p>
            <a:r>
              <a:rPr lang="en-US" dirty="0" smtClean="0"/>
              <a:t>Only 1 egg matures per month</a:t>
            </a:r>
          </a:p>
          <a:p>
            <a:r>
              <a:rPr lang="en-US" dirty="0" smtClean="0"/>
              <a:t>They move down through the Fallopian tubes which are 2 human hairs wide</a:t>
            </a:r>
          </a:p>
          <a:p>
            <a:r>
              <a:rPr lang="en-US" dirty="0" smtClean="0"/>
              <a:t>The lining of the uterus is being prepared to receive the egg</a:t>
            </a:r>
          </a:p>
          <a:p>
            <a:r>
              <a:rPr lang="en-US" dirty="0" smtClean="0"/>
              <a:t>The egg is ready to be fertilized by the sperm</a:t>
            </a:r>
          </a:p>
          <a:p>
            <a:r>
              <a:rPr lang="en-US" dirty="0" smtClean="0"/>
              <a:t>If there’s no sperm the egg leaves the body</a:t>
            </a:r>
          </a:p>
          <a:p>
            <a:endParaRPr lang="en-US" dirty="0" smtClean="0"/>
          </a:p>
          <a:p>
            <a:pPr marL="0" indent="0">
              <a:buNone/>
            </a:pPr>
            <a:endParaRPr lang="en-US" dirty="0"/>
          </a:p>
        </p:txBody>
      </p:sp>
    </p:spTree>
    <p:extLst>
      <p:ext uri="{BB962C8B-B14F-4D97-AF65-F5344CB8AC3E}">
        <p14:creationId xmlns="" xmlns:p14="http://schemas.microsoft.com/office/powerpoint/2010/main" val="1545027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Male Reproductive System</a:t>
            </a:r>
            <a:br>
              <a:rPr lang="en-US" dirty="0"/>
            </a:br>
            <a:endParaRPr lang="en-US" dirty="0"/>
          </a:p>
        </p:txBody>
      </p:sp>
    </p:spTree>
    <p:extLst>
      <p:ext uri="{BB962C8B-B14F-4D97-AF65-F5344CB8AC3E}">
        <p14:creationId xmlns="" xmlns:p14="http://schemas.microsoft.com/office/powerpoint/2010/main" val="3694688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997839"/>
            <a:ext cx="4572000" cy="2031325"/>
          </a:xfrm>
          <a:prstGeom prst="rect">
            <a:avLst/>
          </a:prstGeom>
        </p:spPr>
        <p:txBody>
          <a:bodyPr>
            <a:spAutoFit/>
          </a:bodyPr>
          <a:lstStyle/>
          <a:p>
            <a:pPr lvl="0"/>
            <a:r>
              <a:rPr lang="en-US" dirty="0" smtClean="0"/>
              <a:t>vas deferens</a:t>
            </a:r>
          </a:p>
          <a:p>
            <a:pPr lvl="0"/>
            <a:r>
              <a:rPr lang="en-US" dirty="0" smtClean="0"/>
              <a:t>prostate gland</a:t>
            </a:r>
          </a:p>
          <a:p>
            <a:pPr lvl="0"/>
            <a:r>
              <a:rPr lang="en-US" dirty="0" smtClean="0"/>
              <a:t>seminal vesicles</a:t>
            </a:r>
          </a:p>
          <a:p>
            <a:pPr lvl="0"/>
            <a:r>
              <a:rPr lang="en-US" dirty="0" smtClean="0"/>
              <a:t>testes</a:t>
            </a:r>
          </a:p>
          <a:p>
            <a:pPr lvl="0"/>
            <a:r>
              <a:rPr lang="en-US" dirty="0" err="1" smtClean="0"/>
              <a:t>seminiferous</a:t>
            </a:r>
            <a:r>
              <a:rPr lang="en-US" dirty="0" smtClean="0"/>
              <a:t> tubules</a:t>
            </a:r>
          </a:p>
          <a:p>
            <a:pPr lvl="0"/>
            <a:r>
              <a:rPr lang="en-US" dirty="0" smtClean="0"/>
              <a:t>penis</a:t>
            </a:r>
          </a:p>
          <a:p>
            <a:pPr lvl="0"/>
            <a:r>
              <a:rPr lang="en-US" dirty="0" smtClean="0"/>
              <a:t>urethra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a:ln>
            <a:miter lim="800000"/>
            <a:headEnd/>
            <a:tailEnd/>
          </a:ln>
        </p:spPr>
        <p:txBody>
          <a:bodyPr/>
          <a:lstStyle/>
          <a:p>
            <a:r>
              <a:rPr lang="en-US"/>
              <a:t>Copyright Pearson Prentice Hall</a:t>
            </a:r>
          </a:p>
        </p:txBody>
      </p:sp>
      <p:sp>
        <p:nvSpPr>
          <p:cNvPr id="17411" name="Rectangle 2"/>
          <p:cNvSpPr>
            <a:spLocks noGrp="1" noChangeArrowheads="1"/>
          </p:cNvSpPr>
          <p:nvPr>
            <p:ph type="title"/>
          </p:nvPr>
        </p:nvSpPr>
        <p:spPr/>
        <p:txBody>
          <a:bodyPr/>
          <a:lstStyle/>
          <a:p>
            <a:pPr eaLnBrk="1" hangingPunct="1"/>
            <a:r>
              <a:rPr lang="en-US" dirty="0" smtClean="0"/>
              <a:t>The Male Reproductive System</a:t>
            </a:r>
          </a:p>
        </p:txBody>
      </p:sp>
      <p:sp>
        <p:nvSpPr>
          <p:cNvPr id="17412" name="Rectangle 3"/>
          <p:cNvSpPr>
            <a:spLocks noGrp="1" noChangeArrowheads="1"/>
          </p:cNvSpPr>
          <p:nvPr>
            <p:ph type="body" idx="1"/>
          </p:nvPr>
        </p:nvSpPr>
        <p:spPr>
          <a:noFill/>
        </p:spPr>
        <p:txBody>
          <a:bodyPr/>
          <a:lstStyle/>
          <a:p>
            <a:pPr marL="0" indent="0">
              <a:spcAft>
                <a:spcPct val="0"/>
              </a:spcAft>
              <a:buNone/>
            </a:pPr>
            <a:endParaRPr lang="en-US" dirty="0" smtClean="0"/>
          </a:p>
        </p:txBody>
      </p:sp>
      <p:pic>
        <p:nvPicPr>
          <p:cNvPr id="17413" name="Picture 5" descr="sb7001a04"/>
          <p:cNvPicPr>
            <a:picLocks noChangeAspect="1" noChangeArrowheads="1"/>
          </p:cNvPicPr>
          <p:nvPr/>
        </p:nvPicPr>
        <p:blipFill>
          <a:blip r:embed="rId3" cstate="print"/>
          <a:srcRect/>
          <a:stretch>
            <a:fillRect/>
          </a:stretch>
        </p:blipFill>
        <p:spPr bwMode="auto">
          <a:xfrm>
            <a:off x="723900" y="1550988"/>
            <a:ext cx="7315200" cy="4729162"/>
          </a:xfrm>
          <a:prstGeom prst="rect">
            <a:avLst/>
          </a:prstGeom>
          <a:noFill/>
          <a:ln w="9525">
            <a:noFill/>
            <a:miter lim="800000"/>
            <a:headEnd/>
            <a:tailEnd/>
          </a:ln>
        </p:spPr>
      </p:pic>
      <p:sp>
        <p:nvSpPr>
          <p:cNvPr id="1253382" name="Text Box 6"/>
          <p:cNvSpPr txBox="1">
            <a:spLocks noChangeArrowheads="1"/>
          </p:cNvSpPr>
          <p:nvPr/>
        </p:nvSpPr>
        <p:spPr bwMode="auto">
          <a:xfrm>
            <a:off x="558800" y="4368800"/>
            <a:ext cx="6477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en-US" sz="2800">
              <a:solidFill>
                <a:schemeClr val="bg1"/>
              </a:solidFill>
              <a:effectLst>
                <a:outerShdw blurRad="38100" dist="38100" dir="2700000" algn="tl">
                  <a:srgbClr val="C0C0C0"/>
                </a:outerShdw>
              </a:effectLst>
              <a:ea typeface="+mn-ea"/>
            </a:endParaRPr>
          </a:p>
        </p:txBody>
      </p:sp>
      <p:sp>
        <p:nvSpPr>
          <p:cNvPr id="17415" name="Rectangle 8"/>
          <p:cNvSpPr>
            <a:spLocks noChangeArrowheads="1"/>
          </p:cNvSpPr>
          <p:nvPr/>
        </p:nvSpPr>
        <p:spPr bwMode="auto">
          <a:xfrm>
            <a:off x="787400" y="2349500"/>
            <a:ext cx="977900" cy="2667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7416" name="Text Box 7"/>
          <p:cNvSpPr txBox="1">
            <a:spLocks noChangeArrowheads="1"/>
          </p:cNvSpPr>
          <p:nvPr/>
        </p:nvSpPr>
        <p:spPr bwMode="auto">
          <a:xfrm>
            <a:off x="58738" y="2254250"/>
            <a:ext cx="1898650" cy="366713"/>
          </a:xfrm>
          <a:prstGeom prst="rect">
            <a:avLst/>
          </a:prstGeom>
          <a:noFill/>
          <a:ln w="9525">
            <a:noFill/>
            <a:miter lim="800000"/>
            <a:headEnd/>
            <a:tailEnd/>
          </a:ln>
          <a:effectLst/>
        </p:spPr>
        <p:txBody>
          <a:bodyPr>
            <a:spAutoFit/>
          </a:bodyPr>
          <a:lstStyle/>
          <a:p>
            <a:pPr>
              <a:spcBef>
                <a:spcPct val="50000"/>
              </a:spcBef>
            </a:pPr>
            <a:r>
              <a:rPr lang="en-US" sz="1800"/>
              <a:t>Urinary bladder</a:t>
            </a:r>
          </a:p>
        </p:txBody>
      </p:sp>
      <p:sp>
        <p:nvSpPr>
          <p:cNvPr id="17417" name="Rectangle 11"/>
          <p:cNvSpPr>
            <a:spLocks noChangeArrowheads="1"/>
          </p:cNvSpPr>
          <p:nvPr/>
        </p:nvSpPr>
        <p:spPr bwMode="auto">
          <a:xfrm>
            <a:off x="927100" y="2844800"/>
            <a:ext cx="812800" cy="2159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7418" name="Text Box 9"/>
          <p:cNvSpPr txBox="1">
            <a:spLocks noChangeArrowheads="1"/>
          </p:cNvSpPr>
          <p:nvPr/>
        </p:nvSpPr>
        <p:spPr bwMode="auto">
          <a:xfrm>
            <a:off x="185738" y="2747963"/>
            <a:ext cx="1725612" cy="366712"/>
          </a:xfrm>
          <a:prstGeom prst="rect">
            <a:avLst/>
          </a:prstGeom>
          <a:noFill/>
          <a:ln w="9525">
            <a:noFill/>
            <a:miter lim="800000"/>
            <a:headEnd/>
            <a:tailEnd/>
          </a:ln>
          <a:effectLst/>
        </p:spPr>
        <p:txBody>
          <a:bodyPr>
            <a:spAutoFit/>
          </a:bodyPr>
          <a:lstStyle/>
          <a:p>
            <a:pPr>
              <a:spcBef>
                <a:spcPct val="50000"/>
              </a:spcBef>
            </a:pPr>
            <a:r>
              <a:rPr lang="en-US" sz="1800"/>
              <a:t>Vas deferens</a:t>
            </a:r>
          </a:p>
        </p:txBody>
      </p:sp>
      <p:sp>
        <p:nvSpPr>
          <p:cNvPr id="17419" name="Rectangle 12"/>
          <p:cNvSpPr>
            <a:spLocks noChangeArrowheads="1"/>
          </p:cNvSpPr>
          <p:nvPr/>
        </p:nvSpPr>
        <p:spPr bwMode="auto">
          <a:xfrm>
            <a:off x="939800" y="3314700"/>
            <a:ext cx="812800" cy="1905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7420" name="Text Box 10"/>
          <p:cNvSpPr txBox="1">
            <a:spLocks noChangeArrowheads="1"/>
          </p:cNvSpPr>
          <p:nvPr/>
        </p:nvSpPr>
        <p:spPr bwMode="auto">
          <a:xfrm>
            <a:off x="314325" y="3219450"/>
            <a:ext cx="1536700" cy="366713"/>
          </a:xfrm>
          <a:prstGeom prst="rect">
            <a:avLst/>
          </a:prstGeom>
          <a:noFill/>
          <a:ln w="9525">
            <a:noFill/>
            <a:miter lim="800000"/>
            <a:headEnd/>
            <a:tailEnd/>
          </a:ln>
          <a:effectLst/>
        </p:spPr>
        <p:txBody>
          <a:bodyPr>
            <a:spAutoFit/>
          </a:bodyPr>
          <a:lstStyle/>
          <a:p>
            <a:pPr>
              <a:spcBef>
                <a:spcPct val="50000"/>
              </a:spcBef>
            </a:pPr>
            <a:r>
              <a:rPr lang="en-US" sz="1800"/>
              <a:t>Pubic bone</a:t>
            </a:r>
          </a:p>
        </p:txBody>
      </p:sp>
      <p:sp>
        <p:nvSpPr>
          <p:cNvPr id="17421" name="Rectangle 15"/>
          <p:cNvSpPr>
            <a:spLocks noChangeArrowheads="1"/>
          </p:cNvSpPr>
          <p:nvPr/>
        </p:nvSpPr>
        <p:spPr bwMode="auto">
          <a:xfrm>
            <a:off x="1270000" y="4229100"/>
            <a:ext cx="508000" cy="2159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7422" name="Text Box 13"/>
          <p:cNvSpPr txBox="1">
            <a:spLocks noChangeArrowheads="1"/>
          </p:cNvSpPr>
          <p:nvPr/>
        </p:nvSpPr>
        <p:spPr bwMode="auto">
          <a:xfrm>
            <a:off x="877888" y="4167188"/>
            <a:ext cx="1022350" cy="366712"/>
          </a:xfrm>
          <a:prstGeom prst="rect">
            <a:avLst/>
          </a:prstGeom>
          <a:noFill/>
          <a:ln w="9525">
            <a:noFill/>
            <a:miter lim="800000"/>
            <a:headEnd/>
            <a:tailEnd/>
          </a:ln>
          <a:effectLst/>
        </p:spPr>
        <p:txBody>
          <a:bodyPr>
            <a:spAutoFit/>
          </a:bodyPr>
          <a:lstStyle/>
          <a:p>
            <a:pPr>
              <a:spcBef>
                <a:spcPct val="50000"/>
              </a:spcBef>
            </a:pPr>
            <a:r>
              <a:rPr lang="en-US" sz="1800"/>
              <a:t>Urethra </a:t>
            </a:r>
          </a:p>
        </p:txBody>
      </p:sp>
      <p:sp>
        <p:nvSpPr>
          <p:cNvPr id="17423" name="Rectangle 16"/>
          <p:cNvSpPr>
            <a:spLocks noChangeArrowheads="1"/>
          </p:cNvSpPr>
          <p:nvPr/>
        </p:nvSpPr>
        <p:spPr bwMode="auto">
          <a:xfrm>
            <a:off x="1308100" y="4724400"/>
            <a:ext cx="482600" cy="1524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7424" name="Text Box 14"/>
          <p:cNvSpPr txBox="1">
            <a:spLocks noChangeArrowheads="1"/>
          </p:cNvSpPr>
          <p:nvPr/>
        </p:nvSpPr>
        <p:spPr bwMode="auto">
          <a:xfrm>
            <a:off x="1106488" y="4624388"/>
            <a:ext cx="882650" cy="366712"/>
          </a:xfrm>
          <a:prstGeom prst="rect">
            <a:avLst/>
          </a:prstGeom>
          <a:noFill/>
          <a:ln w="9525">
            <a:noFill/>
            <a:miter lim="800000"/>
            <a:headEnd/>
            <a:tailEnd/>
          </a:ln>
          <a:effectLst/>
        </p:spPr>
        <p:txBody>
          <a:bodyPr>
            <a:spAutoFit/>
          </a:bodyPr>
          <a:lstStyle/>
          <a:p>
            <a:pPr>
              <a:spcBef>
                <a:spcPct val="50000"/>
              </a:spcBef>
            </a:pPr>
            <a:r>
              <a:rPr lang="en-US" sz="1800"/>
              <a:t>Penis </a:t>
            </a:r>
          </a:p>
        </p:txBody>
      </p:sp>
      <p:sp>
        <p:nvSpPr>
          <p:cNvPr id="17425" name="Rectangle 21"/>
          <p:cNvSpPr>
            <a:spLocks noChangeArrowheads="1"/>
          </p:cNvSpPr>
          <p:nvPr/>
        </p:nvSpPr>
        <p:spPr bwMode="auto">
          <a:xfrm>
            <a:off x="6921500" y="3937000"/>
            <a:ext cx="1028700" cy="2286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7426" name="Text Box 20"/>
          <p:cNvSpPr txBox="1">
            <a:spLocks noChangeArrowheads="1"/>
          </p:cNvSpPr>
          <p:nvPr/>
        </p:nvSpPr>
        <p:spPr bwMode="auto">
          <a:xfrm>
            <a:off x="6859588" y="3836988"/>
            <a:ext cx="1985962" cy="366712"/>
          </a:xfrm>
          <a:prstGeom prst="rect">
            <a:avLst/>
          </a:prstGeom>
          <a:noFill/>
          <a:ln w="9525">
            <a:noFill/>
            <a:miter lim="800000"/>
            <a:headEnd/>
            <a:tailEnd/>
          </a:ln>
          <a:effectLst/>
        </p:spPr>
        <p:txBody>
          <a:bodyPr>
            <a:spAutoFit/>
          </a:bodyPr>
          <a:lstStyle/>
          <a:p>
            <a:pPr>
              <a:spcBef>
                <a:spcPct val="50000"/>
              </a:spcBef>
            </a:pPr>
            <a:r>
              <a:rPr lang="en-US" sz="1800"/>
              <a:t>Seminal vesicle</a:t>
            </a:r>
          </a:p>
        </p:txBody>
      </p:sp>
      <p:sp>
        <p:nvSpPr>
          <p:cNvPr id="17427" name="Rectangle 22"/>
          <p:cNvSpPr>
            <a:spLocks noChangeArrowheads="1"/>
          </p:cNvSpPr>
          <p:nvPr/>
        </p:nvSpPr>
        <p:spPr bwMode="auto">
          <a:xfrm>
            <a:off x="6946900" y="4292600"/>
            <a:ext cx="495300" cy="2667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7428" name="Text Box 17"/>
          <p:cNvSpPr txBox="1">
            <a:spLocks noChangeArrowheads="1"/>
          </p:cNvSpPr>
          <p:nvPr/>
        </p:nvSpPr>
        <p:spPr bwMode="auto">
          <a:xfrm>
            <a:off x="6859588" y="4230688"/>
            <a:ext cx="1203325" cy="366712"/>
          </a:xfrm>
          <a:prstGeom prst="rect">
            <a:avLst/>
          </a:prstGeom>
          <a:noFill/>
          <a:ln w="9525">
            <a:noFill/>
            <a:miter lim="800000"/>
            <a:headEnd/>
            <a:tailEnd/>
          </a:ln>
          <a:effectLst/>
        </p:spPr>
        <p:txBody>
          <a:bodyPr>
            <a:spAutoFit/>
          </a:bodyPr>
          <a:lstStyle/>
          <a:p>
            <a:pPr>
              <a:spcBef>
                <a:spcPct val="50000"/>
              </a:spcBef>
            </a:pPr>
            <a:r>
              <a:rPr lang="en-US" sz="1800"/>
              <a:t>Rectum </a:t>
            </a:r>
          </a:p>
        </p:txBody>
      </p:sp>
      <p:sp>
        <p:nvSpPr>
          <p:cNvPr id="17429" name="Rectangle 23"/>
          <p:cNvSpPr>
            <a:spLocks noChangeArrowheads="1"/>
          </p:cNvSpPr>
          <p:nvPr/>
        </p:nvSpPr>
        <p:spPr bwMode="auto">
          <a:xfrm>
            <a:off x="6921500" y="4711700"/>
            <a:ext cx="965200" cy="1905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7430" name="Text Box 19"/>
          <p:cNvSpPr txBox="1">
            <a:spLocks noChangeArrowheads="1"/>
          </p:cNvSpPr>
          <p:nvPr/>
        </p:nvSpPr>
        <p:spPr bwMode="auto">
          <a:xfrm>
            <a:off x="6870700" y="4649788"/>
            <a:ext cx="1841500" cy="366712"/>
          </a:xfrm>
          <a:prstGeom prst="rect">
            <a:avLst/>
          </a:prstGeom>
          <a:noFill/>
          <a:ln w="9525">
            <a:noFill/>
            <a:miter lim="800000"/>
            <a:headEnd/>
            <a:tailEnd/>
          </a:ln>
          <a:effectLst/>
        </p:spPr>
        <p:txBody>
          <a:bodyPr>
            <a:spAutoFit/>
          </a:bodyPr>
          <a:lstStyle/>
          <a:p>
            <a:pPr>
              <a:spcBef>
                <a:spcPct val="50000"/>
              </a:spcBef>
            </a:pPr>
            <a:r>
              <a:rPr lang="en-US" sz="1800"/>
              <a:t>Prostate gland</a:t>
            </a:r>
            <a:r>
              <a:rPr lang="en-US" sz="1800" b="0"/>
              <a:t> </a:t>
            </a:r>
          </a:p>
        </p:txBody>
      </p:sp>
      <p:sp>
        <p:nvSpPr>
          <p:cNvPr id="17431" name="Rectangle 24"/>
          <p:cNvSpPr>
            <a:spLocks noChangeArrowheads="1"/>
          </p:cNvSpPr>
          <p:nvPr/>
        </p:nvSpPr>
        <p:spPr bwMode="auto">
          <a:xfrm>
            <a:off x="6934200" y="5181600"/>
            <a:ext cx="990600" cy="3175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7432" name="Text Box 18"/>
          <p:cNvSpPr txBox="1">
            <a:spLocks noChangeArrowheads="1"/>
          </p:cNvSpPr>
          <p:nvPr/>
        </p:nvSpPr>
        <p:spPr bwMode="auto">
          <a:xfrm>
            <a:off x="6848475" y="5057775"/>
            <a:ext cx="1739900" cy="641350"/>
          </a:xfrm>
          <a:prstGeom prst="rect">
            <a:avLst/>
          </a:prstGeom>
          <a:noFill/>
          <a:ln w="9525">
            <a:noFill/>
            <a:miter lim="800000"/>
            <a:headEnd/>
            <a:tailEnd/>
          </a:ln>
          <a:effectLst/>
        </p:spPr>
        <p:txBody>
          <a:bodyPr>
            <a:spAutoFit/>
          </a:bodyPr>
          <a:lstStyle/>
          <a:p>
            <a:pPr>
              <a:spcBef>
                <a:spcPct val="50000"/>
              </a:spcBef>
            </a:pPr>
            <a:r>
              <a:rPr lang="en-US" sz="1800"/>
              <a:t>Bulbourethral gland</a:t>
            </a:r>
          </a:p>
        </p:txBody>
      </p:sp>
      <p:sp>
        <p:nvSpPr>
          <p:cNvPr id="17433" name="Rectangle 27"/>
          <p:cNvSpPr>
            <a:spLocks noChangeArrowheads="1"/>
          </p:cNvSpPr>
          <p:nvPr/>
        </p:nvSpPr>
        <p:spPr bwMode="auto">
          <a:xfrm>
            <a:off x="4610100" y="5956300"/>
            <a:ext cx="584200" cy="3302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7434" name="Text Box 26"/>
          <p:cNvSpPr txBox="1">
            <a:spLocks noChangeArrowheads="1"/>
          </p:cNvSpPr>
          <p:nvPr/>
        </p:nvSpPr>
        <p:spPr bwMode="auto">
          <a:xfrm>
            <a:off x="4549775" y="5907088"/>
            <a:ext cx="1358900" cy="366712"/>
          </a:xfrm>
          <a:prstGeom prst="rect">
            <a:avLst/>
          </a:prstGeom>
          <a:noFill/>
          <a:ln w="9525">
            <a:noFill/>
            <a:miter lim="800000"/>
            <a:headEnd/>
            <a:tailEnd/>
          </a:ln>
          <a:effectLst/>
        </p:spPr>
        <p:txBody>
          <a:bodyPr>
            <a:spAutoFit/>
          </a:bodyPr>
          <a:lstStyle/>
          <a:p>
            <a:pPr>
              <a:spcBef>
                <a:spcPct val="50000"/>
              </a:spcBef>
            </a:pPr>
            <a:r>
              <a:rPr lang="en-US" sz="1800"/>
              <a:t>Scrotum </a:t>
            </a:r>
          </a:p>
        </p:txBody>
      </p:sp>
      <p:sp>
        <p:nvSpPr>
          <p:cNvPr id="17435" name="Rectangle 28"/>
          <p:cNvSpPr>
            <a:spLocks noChangeArrowheads="1"/>
          </p:cNvSpPr>
          <p:nvPr/>
        </p:nvSpPr>
        <p:spPr bwMode="auto">
          <a:xfrm>
            <a:off x="4762500" y="5588000"/>
            <a:ext cx="469900" cy="1778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7436" name="Text Box 25"/>
          <p:cNvSpPr txBox="1">
            <a:spLocks noChangeArrowheads="1"/>
          </p:cNvSpPr>
          <p:nvPr/>
        </p:nvSpPr>
        <p:spPr bwMode="auto">
          <a:xfrm>
            <a:off x="4649788" y="5500688"/>
            <a:ext cx="850900" cy="366712"/>
          </a:xfrm>
          <a:prstGeom prst="rect">
            <a:avLst/>
          </a:prstGeom>
          <a:noFill/>
          <a:ln w="9525">
            <a:noFill/>
            <a:miter lim="800000"/>
            <a:headEnd/>
            <a:tailEnd/>
          </a:ln>
          <a:effectLst/>
        </p:spPr>
        <p:txBody>
          <a:bodyPr>
            <a:spAutoFit/>
          </a:bodyPr>
          <a:lstStyle/>
          <a:p>
            <a:pPr>
              <a:spcBef>
                <a:spcPct val="50000"/>
              </a:spcBef>
            </a:pPr>
            <a:r>
              <a:rPr lang="en-US" sz="1800"/>
              <a:t>Testis </a:t>
            </a:r>
          </a:p>
        </p:txBody>
      </p:sp>
      <p:sp>
        <p:nvSpPr>
          <p:cNvPr id="17437" name="Rectangle 30"/>
          <p:cNvSpPr>
            <a:spLocks noChangeArrowheads="1"/>
          </p:cNvSpPr>
          <p:nvPr/>
        </p:nvSpPr>
        <p:spPr bwMode="auto">
          <a:xfrm>
            <a:off x="4864100" y="5130800"/>
            <a:ext cx="673100" cy="1905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7438" name="Text Box 29"/>
          <p:cNvSpPr txBox="1">
            <a:spLocks noChangeArrowheads="1"/>
          </p:cNvSpPr>
          <p:nvPr/>
        </p:nvSpPr>
        <p:spPr bwMode="auto">
          <a:xfrm>
            <a:off x="4764088" y="5030788"/>
            <a:ext cx="1463675" cy="366712"/>
          </a:xfrm>
          <a:prstGeom prst="rect">
            <a:avLst/>
          </a:prstGeom>
          <a:noFill/>
          <a:ln w="9525">
            <a:noFill/>
            <a:miter lim="800000"/>
            <a:headEnd/>
            <a:tailEnd/>
          </a:ln>
          <a:effectLst/>
        </p:spPr>
        <p:txBody>
          <a:bodyPr>
            <a:spAutoFit/>
          </a:bodyPr>
          <a:lstStyle/>
          <a:p>
            <a:pPr>
              <a:spcBef>
                <a:spcPct val="50000"/>
              </a:spcBef>
            </a:pPr>
            <a:r>
              <a:rPr lang="en-US" sz="1800"/>
              <a:t>Epididymis</a:t>
            </a:r>
            <a:r>
              <a:rPr lang="en-US" sz="1800" b="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4294967295"/>
          </p:nvPr>
        </p:nvPicPr>
        <p:blipFill>
          <a:blip r:embed="rId2" cstate="print">
            <a:extLst>
              <a:ext uri="{28A0092B-C50C-407E-A947-70E740481C1C}">
                <a14:useLocalDpi xmlns="" xmlns:a14="http://schemas.microsoft.com/office/drawing/2010/main" val="0"/>
              </a:ext>
            </a:extLst>
          </a:blip>
          <a:srcRect l="50847"/>
          <a:stretch>
            <a:fillRect/>
          </a:stretch>
        </p:blipFill>
        <p:spPr bwMode="auto">
          <a:xfrm>
            <a:off x="4038600" y="381000"/>
            <a:ext cx="4876800" cy="57451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053" name="Rectangle 5"/>
          <p:cNvSpPr>
            <a:spLocks noChangeArrowheads="1"/>
          </p:cNvSpPr>
          <p:nvPr/>
        </p:nvSpPr>
        <p:spPr bwMode="auto">
          <a:xfrm>
            <a:off x="0" y="-885929"/>
            <a:ext cx="3429000" cy="9323824"/>
          </a:xfrm>
          <a:prstGeom prst="rect">
            <a:avLst/>
          </a:prstGeom>
          <a:noFill/>
          <a:ln w="9525">
            <a:noFill/>
            <a:miter lim="800000"/>
            <a:headEnd/>
            <a:tailEnd/>
          </a:ln>
          <a:effectLst/>
        </p:spPr>
        <p:txBody>
          <a:bodyPr vert="horz" wrap="square" lIns="822066" tIns="822066" rIns="822066" bIns="82206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Label 6 parts</a:t>
            </a:r>
          </a:p>
          <a:p>
            <a:pPr marL="0" marR="0" lvl="0" indent="0" algn="l" defTabSz="914400" rtl="0" eaLnBrk="0" fontAlgn="base" latinLnBrk="0" hangingPunct="0">
              <a:lnSpc>
                <a:spcPct val="100000"/>
              </a:lnSpc>
              <a:spcBef>
                <a:spcPct val="0"/>
              </a:spcBef>
              <a:spcAft>
                <a:spcPct val="0"/>
              </a:spcAft>
              <a:buClrTx/>
              <a:buSzTx/>
              <a:tabLst/>
            </a:pP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sz="3200" dirty="0" smtClean="0">
                <a:latin typeface="Arial" pitchFamily="34" charset="0"/>
                <a:ea typeface="Times New Roman" pitchFamily="18" charset="0"/>
                <a:cs typeface="Arial" pitchFamily="34" charset="0"/>
              </a:rPr>
              <a:t>urethra</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sz="3200" dirty="0" smtClean="0">
                <a:latin typeface="Arial" pitchFamily="34" charset="0"/>
                <a:ea typeface="Times New Roman" pitchFamily="18" charset="0"/>
                <a:cs typeface="Arial" pitchFamily="34" charset="0"/>
              </a:rPr>
              <a:t>v</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as               deferens</a:t>
            </a:r>
          </a:p>
          <a:p>
            <a:pPr marL="0" marR="0" lvl="0" indent="0" algn="l" defTabSz="914400" rtl="0" eaLnBrk="0" fontAlgn="base" latinLnBrk="0" hangingPunct="0">
              <a:lnSpc>
                <a:spcPct val="100000"/>
              </a:lnSpc>
              <a:spcBef>
                <a:spcPct val="0"/>
              </a:spcBef>
              <a:spcAft>
                <a:spcPct val="0"/>
              </a:spcAft>
              <a:buClrTx/>
              <a:buSzTx/>
              <a:buFontTx/>
              <a:buChar char="•"/>
              <a:tabLst/>
            </a:pPr>
            <a:r>
              <a:rPr lang="en-US" sz="3200" dirty="0" smtClean="0">
                <a:latin typeface="Arial" pitchFamily="34" charset="0"/>
                <a:ea typeface="Times New Roman" pitchFamily="18" charset="0"/>
                <a:cs typeface="Arial" pitchFamily="34" charset="0"/>
              </a:rPr>
              <a:t>urinary</a:t>
            </a:r>
          </a:p>
          <a:p>
            <a:pPr marL="0" marR="0" lvl="0" indent="0" algn="l" defTabSz="914400" rtl="0" eaLnBrk="0" fontAlgn="base" latinLnBrk="0" hangingPunct="0">
              <a:lnSpc>
                <a:spcPct val="100000"/>
              </a:lnSpc>
              <a:spcBef>
                <a:spcPct val="0"/>
              </a:spcBef>
              <a:spcAft>
                <a:spcPct val="0"/>
              </a:spcAft>
              <a:buClrTx/>
              <a:buSzTx/>
              <a:tabLst/>
            </a:pPr>
            <a:r>
              <a:rPr lang="en-US" sz="3200" dirty="0" smtClean="0">
                <a:latin typeface="Arial" pitchFamily="34" charset="0"/>
                <a:ea typeface="Times New Roman" pitchFamily="18" charset="0"/>
                <a:cs typeface="Arial" pitchFamily="34" charset="0"/>
              </a:rPr>
              <a:t> bladder</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testes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penis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scrotum</a:t>
            </a:r>
          </a:p>
          <a:p>
            <a:pPr marL="0" marR="0" lvl="0" indent="0" algn="l" defTabSz="914400" rtl="0" eaLnBrk="0" fontAlgn="base" latinLnBrk="0" hangingPunct="0">
              <a:lnSpc>
                <a:spcPct val="100000"/>
              </a:lnSpc>
              <a:spcBef>
                <a:spcPct val="0"/>
              </a:spcBef>
              <a:spcAft>
                <a:spcPct val="0"/>
              </a:spcAft>
              <a:buClrTx/>
              <a:buSzTx/>
              <a:tabLst/>
            </a:pPr>
            <a:endParaRPr kumimoji="0" lang="en-CA"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en-CA"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4294967295"/>
          </p:nvPr>
        </p:nvPicPr>
        <p:blipFill>
          <a:blip r:embed="rId2" cstate="print">
            <a:extLst>
              <a:ext uri="{28A0092B-C50C-407E-A947-70E740481C1C}">
                <a14:useLocalDpi xmlns="" xmlns:a14="http://schemas.microsoft.com/office/drawing/2010/main" val="0"/>
              </a:ext>
            </a:extLst>
          </a:blip>
          <a:srcRect l="50847"/>
          <a:stretch>
            <a:fillRect/>
          </a:stretch>
        </p:blipFill>
        <p:spPr bwMode="auto">
          <a:xfrm>
            <a:off x="4038600" y="381000"/>
            <a:ext cx="4876800" cy="57451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053" name="Rectangle 5"/>
          <p:cNvSpPr>
            <a:spLocks noChangeArrowheads="1"/>
          </p:cNvSpPr>
          <p:nvPr/>
        </p:nvSpPr>
        <p:spPr bwMode="auto">
          <a:xfrm>
            <a:off x="0" y="-1685876"/>
            <a:ext cx="3429000" cy="11016595"/>
          </a:xfrm>
          <a:prstGeom prst="rect">
            <a:avLst/>
          </a:prstGeom>
          <a:noFill/>
          <a:ln w="9525">
            <a:noFill/>
            <a:miter lim="800000"/>
            <a:headEnd/>
            <a:tailEnd/>
          </a:ln>
          <a:effectLst/>
        </p:spPr>
        <p:txBody>
          <a:bodyPr vert="horz" wrap="square" lIns="822066" tIns="822066" rIns="822066" bIns="82206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sz="2400"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sz="2400" dirty="0" smtClean="0">
                <a:latin typeface="Arial" pitchFamily="34" charset="0"/>
                <a:ea typeface="Times New Roman" pitchFamily="18" charset="0"/>
                <a:cs typeface="Arial" pitchFamily="34" charset="0"/>
              </a:rPr>
              <a:t>Add these 2 glands:</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sz="2400" dirty="0" smtClean="0">
                <a:latin typeface="Arial" pitchFamily="34" charset="0"/>
                <a:ea typeface="Times New Roman" pitchFamily="18" charset="0"/>
                <a:cs typeface="Arial" pitchFamily="34" charset="0"/>
              </a:rPr>
              <a:t>prostate</a:t>
            </a:r>
          </a:p>
          <a:p>
            <a:pPr marL="0" marR="0" lvl="0" indent="0" algn="l" defTabSz="914400" rtl="0" eaLnBrk="0" fontAlgn="base" latinLnBrk="0" hangingPunct="0">
              <a:lnSpc>
                <a:spcPct val="100000"/>
              </a:lnSpc>
              <a:spcBef>
                <a:spcPct val="0"/>
              </a:spcBef>
              <a:spcAft>
                <a:spcPct val="0"/>
              </a:spcAft>
              <a:buClrTx/>
              <a:buSzTx/>
              <a:tabLst/>
            </a:pPr>
            <a:r>
              <a:rPr lang="en-US" sz="2400" dirty="0" smtClean="0">
                <a:latin typeface="Arial" pitchFamily="34" charset="0"/>
                <a:ea typeface="Times New Roman" pitchFamily="18" charset="0"/>
                <a:cs typeface="Arial" pitchFamily="34" charset="0"/>
              </a:rPr>
              <a:t> gland</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sz="2400" dirty="0" smtClean="0">
                <a:latin typeface="Arial" pitchFamily="34" charset="0"/>
                <a:ea typeface="Times New Roman" pitchFamily="18" charset="0"/>
                <a:cs typeface="Arial" pitchFamily="34" charset="0"/>
              </a:rPr>
              <a:t>seminal vesicles</a:t>
            </a:r>
          </a:p>
          <a:p>
            <a:pPr marL="0" marR="0" lvl="0" indent="0" algn="l" defTabSz="914400" rtl="0" eaLnBrk="0" fontAlgn="base" latinLnBrk="0" hangingPunct="0">
              <a:lnSpc>
                <a:spcPct val="100000"/>
              </a:lnSpc>
              <a:spcBef>
                <a:spcPct val="0"/>
              </a:spcBef>
              <a:spcAft>
                <a:spcPct val="0"/>
              </a:spcAft>
              <a:buClrTx/>
              <a:buSzTx/>
              <a:tabLst/>
            </a:pP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sz="2200" dirty="0" smtClean="0">
                <a:latin typeface="Arial" pitchFamily="34" charset="0"/>
                <a:ea typeface="Times New Roman" pitchFamily="18" charset="0"/>
                <a:cs typeface="Arial" pitchFamily="34" charset="0"/>
              </a:rPr>
              <a:t>A gland secretes fluid. In this case, thick, milk-colored sugar-rich fluid (seminal fluid) is secreted into the vas deferens </a:t>
            </a:r>
            <a:endParaRPr kumimoji="0" lang="en-US"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CA"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en-CA"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4953000" y="6019800"/>
            <a:ext cx="3062057" cy="369332"/>
          </a:xfrm>
          <a:prstGeom prst="rect">
            <a:avLst/>
          </a:prstGeom>
          <a:noFill/>
        </p:spPr>
        <p:txBody>
          <a:bodyPr wrap="none" rtlCol="0">
            <a:spAutoFit/>
          </a:bodyPr>
          <a:lstStyle/>
          <a:p>
            <a:r>
              <a:rPr lang="en-CA" dirty="0" smtClean="0"/>
              <a:t>Sperm + seminal fluid = semen</a:t>
            </a:r>
            <a:endParaRPr lang="en-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How big are cells?</a:t>
            </a:r>
          </a:p>
        </p:txBody>
      </p:sp>
      <p:sp>
        <p:nvSpPr>
          <p:cNvPr id="9219" name="Rectangle 3"/>
          <p:cNvSpPr>
            <a:spLocks noGrp="1" noChangeArrowheads="1"/>
          </p:cNvSpPr>
          <p:nvPr>
            <p:ph type="body" idx="1"/>
          </p:nvPr>
        </p:nvSpPr>
        <p:spPr>
          <a:xfrm>
            <a:off x="0" y="1219200"/>
            <a:ext cx="2971800" cy="5638800"/>
          </a:xfrm>
        </p:spPr>
        <p:txBody>
          <a:bodyPr/>
          <a:lstStyle/>
          <a:p>
            <a:pPr eaLnBrk="1" hangingPunct="1">
              <a:lnSpc>
                <a:spcPct val="90000"/>
              </a:lnSpc>
            </a:pPr>
            <a:r>
              <a:rPr lang="en-US" sz="2800" dirty="0" smtClean="0"/>
              <a:t>Microscopic (mostly)</a:t>
            </a:r>
          </a:p>
          <a:p>
            <a:pPr eaLnBrk="1" hangingPunct="1">
              <a:lnSpc>
                <a:spcPct val="90000"/>
              </a:lnSpc>
            </a:pPr>
            <a:r>
              <a:rPr lang="en-US" sz="2800" dirty="0" smtClean="0"/>
              <a:t>Measured in microns µm </a:t>
            </a:r>
          </a:p>
          <a:p>
            <a:pPr eaLnBrk="1" hangingPunct="1">
              <a:lnSpc>
                <a:spcPct val="90000"/>
              </a:lnSpc>
              <a:buNone/>
            </a:pPr>
            <a:r>
              <a:rPr lang="en-US" sz="2800" dirty="0" smtClean="0"/>
              <a:t>    (micrometers) </a:t>
            </a:r>
          </a:p>
          <a:p>
            <a:pPr eaLnBrk="1" hangingPunct="1">
              <a:lnSpc>
                <a:spcPct val="90000"/>
              </a:lnSpc>
            </a:pPr>
            <a:endParaRPr lang="en-US" sz="2800" dirty="0" smtClean="0"/>
          </a:p>
          <a:p>
            <a:pPr eaLnBrk="1" hangingPunct="1">
              <a:lnSpc>
                <a:spcPct val="90000"/>
              </a:lnSpc>
            </a:pPr>
            <a:r>
              <a:rPr lang="en-US" sz="2800" dirty="0" smtClean="0"/>
              <a:t>A µm is one millionth of a meter = </a:t>
            </a:r>
          </a:p>
          <a:p>
            <a:pPr eaLnBrk="1" hangingPunct="1">
              <a:lnSpc>
                <a:spcPct val="90000"/>
              </a:lnSpc>
            </a:pPr>
            <a:r>
              <a:rPr lang="en-US" sz="2800" dirty="0" smtClean="0"/>
              <a:t>10</a:t>
            </a:r>
            <a:r>
              <a:rPr lang="en-US" sz="2800" baseline="30000" dirty="0" smtClean="0"/>
              <a:t>-9</a:t>
            </a:r>
            <a:r>
              <a:rPr lang="en-US" sz="2800" dirty="0" smtClean="0"/>
              <a:t> m = one thousandth of  1 mm.</a:t>
            </a:r>
          </a:p>
          <a:p>
            <a:pPr eaLnBrk="1" hangingPunct="1">
              <a:lnSpc>
                <a:spcPct val="90000"/>
              </a:lnSpc>
            </a:pPr>
            <a:endParaRPr lang="en-US" sz="2800" dirty="0" smtClean="0"/>
          </a:p>
          <a:p>
            <a:pPr eaLnBrk="1" hangingPunct="1">
              <a:lnSpc>
                <a:spcPct val="90000"/>
              </a:lnSpc>
              <a:buFontTx/>
              <a:buNone/>
            </a:pPr>
            <a:endParaRPr lang="en-US" sz="2800" dirty="0" smtClean="0"/>
          </a:p>
        </p:txBody>
      </p:sp>
      <p:sp>
        <p:nvSpPr>
          <p:cNvPr id="9220" name="AutoShape 6" descr="How_Big_is_a_Micro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pic>
        <p:nvPicPr>
          <p:cNvPr id="9221" name="Picture 8" descr="How_Big_is_a_Micron"/>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19450" y="1447800"/>
            <a:ext cx="5848350" cy="541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018278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8802" y="381000"/>
            <a:ext cx="5404798" cy="6663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 Label 3 parts</a:t>
            </a:r>
            <a:br>
              <a:rPr lang="en-US" dirty="0" smtClean="0"/>
            </a:br>
            <a:endParaRPr lang="en-US" dirty="0"/>
          </a:p>
        </p:txBody>
      </p:sp>
      <p:sp>
        <p:nvSpPr>
          <p:cNvPr id="4" name="TextBox 3"/>
          <p:cNvSpPr txBox="1"/>
          <p:nvPr/>
        </p:nvSpPr>
        <p:spPr>
          <a:xfrm>
            <a:off x="5562600" y="1447800"/>
            <a:ext cx="3200400" cy="2062103"/>
          </a:xfrm>
          <a:prstGeom prst="rect">
            <a:avLst/>
          </a:prstGeom>
          <a:noFill/>
        </p:spPr>
        <p:txBody>
          <a:bodyPr wrap="square" rtlCol="0">
            <a:spAutoFit/>
          </a:bodyPr>
          <a:lstStyle/>
          <a:p>
            <a:r>
              <a:rPr lang="en-CA" sz="3200" dirty="0" smtClean="0"/>
              <a:t>*</a:t>
            </a:r>
            <a:r>
              <a:rPr lang="en-CA" sz="3200" dirty="0" err="1" smtClean="0"/>
              <a:t>seminiferous</a:t>
            </a:r>
            <a:endParaRPr lang="en-CA" sz="3200" dirty="0" smtClean="0"/>
          </a:p>
          <a:p>
            <a:r>
              <a:rPr lang="en-CA" sz="3200" dirty="0" smtClean="0"/>
              <a:t>   tubules</a:t>
            </a:r>
          </a:p>
          <a:p>
            <a:r>
              <a:rPr lang="en-CA" sz="3200" dirty="0" smtClean="0"/>
              <a:t>*testis</a:t>
            </a:r>
          </a:p>
          <a:p>
            <a:r>
              <a:rPr lang="en-CA" sz="3200" dirty="0" smtClean="0"/>
              <a:t>*</a:t>
            </a:r>
            <a:r>
              <a:rPr lang="en-CA" sz="3200" dirty="0" err="1" smtClean="0"/>
              <a:t>epididymis</a:t>
            </a:r>
            <a:endParaRPr lang="en-CA" sz="3200" dirty="0" smtClean="0"/>
          </a:p>
        </p:txBody>
      </p:sp>
    </p:spTree>
    <p:extLst>
      <p:ext uri="{BB962C8B-B14F-4D97-AF65-F5344CB8AC3E}">
        <p14:creationId xmlns="" xmlns:p14="http://schemas.microsoft.com/office/powerpoint/2010/main" val="3428446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dirty="0" smtClean="0"/>
              <a:t>Miracle of Life – Male Gamete Production</a:t>
            </a:r>
            <a:endParaRPr lang="en-CA" dirty="0"/>
          </a:p>
        </p:txBody>
      </p:sp>
      <p:sp>
        <p:nvSpPr>
          <p:cNvPr id="4" name="Content Placeholder 3"/>
          <p:cNvSpPr>
            <a:spLocks noGrp="1"/>
          </p:cNvSpPr>
          <p:nvPr>
            <p:ph idx="1"/>
          </p:nvPr>
        </p:nvSpPr>
        <p:spPr/>
        <p:txBody>
          <a:bodyPr/>
          <a:lstStyle/>
          <a:p>
            <a:r>
              <a:rPr lang="en-CA" dirty="0" smtClean="0">
                <a:hlinkClick r:id="rId2"/>
              </a:rPr>
              <a:t>http://www.bing.com/videos/search?q=nova+mircle+of+life&amp;docid=4895439273135307&amp;mid=5B9AD0ABB338FCBA7B5F5B9AD0ABB338FCBA7B5F&amp;view=detail&amp;FORM=VIRE1#view=detail&amp;mid=5B9AD0ABB338FCBA7B5F5B9AD0ABB338FCBA7B5F</a:t>
            </a:r>
            <a:endParaRPr lang="en-CA" dirty="0" smtClean="0"/>
          </a:p>
          <a:p>
            <a:endParaRPr lang="en-CA" dirty="0" smtClean="0"/>
          </a:p>
          <a:p>
            <a:r>
              <a:rPr lang="en-CA" dirty="0" smtClean="0"/>
              <a:t>BEGIN at 14:24</a:t>
            </a:r>
            <a:endParaRPr lang="en-C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dirty="0" smtClean="0"/>
              <a:t>Miracle of Life – Male Gamete Production </a:t>
            </a:r>
            <a:r>
              <a:rPr lang="en-CA" sz="1800" dirty="0" smtClean="0"/>
              <a:t>(9-4)</a:t>
            </a:r>
            <a:endParaRPr lang="en-CA" sz="1800" dirty="0"/>
          </a:p>
        </p:txBody>
      </p:sp>
      <p:sp>
        <p:nvSpPr>
          <p:cNvPr id="4" name="Content Placeholder 3"/>
          <p:cNvSpPr>
            <a:spLocks noGrp="1"/>
          </p:cNvSpPr>
          <p:nvPr>
            <p:ph idx="1"/>
          </p:nvPr>
        </p:nvSpPr>
        <p:spPr/>
        <p:txBody>
          <a:bodyPr/>
          <a:lstStyle/>
          <a:p>
            <a:endParaRPr lang="en-CA"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dirty="0" smtClean="0"/>
              <a:t>Miracle of Life – Male Gamete Production </a:t>
            </a:r>
            <a:r>
              <a:rPr lang="en-CA" sz="1800" dirty="0" smtClean="0"/>
              <a:t>(9-9)</a:t>
            </a:r>
            <a:endParaRPr lang="en-CA" sz="1800" dirty="0"/>
          </a:p>
        </p:txBody>
      </p:sp>
      <p:sp>
        <p:nvSpPr>
          <p:cNvPr id="4" name="Content Placeholder 3"/>
          <p:cNvSpPr>
            <a:spLocks noGrp="1"/>
          </p:cNvSpPr>
          <p:nvPr>
            <p:ph idx="1"/>
          </p:nvPr>
        </p:nvSpPr>
        <p:spPr/>
        <p:txBody>
          <a:bodyPr/>
          <a:lstStyle/>
          <a:p>
            <a:endParaRPr lang="en-CA"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smtClean="0"/>
              <a:t>Male &amp; Female Reproductive System Practice</a:t>
            </a:r>
            <a:endParaRPr lang="en-C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43200" y="1143000"/>
            <a:ext cx="5181600" cy="541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Label 6 parts</a:t>
            </a:r>
            <a:endParaRPr lang="en-US" dirty="0"/>
          </a:p>
        </p:txBody>
      </p:sp>
      <p:sp>
        <p:nvSpPr>
          <p:cNvPr id="5" name="Rectangle 4"/>
          <p:cNvSpPr/>
          <p:nvPr/>
        </p:nvSpPr>
        <p:spPr>
          <a:xfrm>
            <a:off x="762000" y="1443841"/>
            <a:ext cx="2057400" cy="3693319"/>
          </a:xfrm>
          <a:prstGeom prst="rect">
            <a:avLst/>
          </a:prstGeom>
        </p:spPr>
        <p:txBody>
          <a:bodyPr wrap="square">
            <a:spAutoFit/>
          </a:bodyPr>
          <a:lstStyle/>
          <a:p>
            <a:pPr lvl="0"/>
            <a:r>
              <a:rPr lang="en-US" dirty="0" smtClean="0"/>
              <a:t>ovaries</a:t>
            </a:r>
          </a:p>
          <a:p>
            <a:pPr lvl="0"/>
            <a:endParaRPr lang="en-US" dirty="0" smtClean="0"/>
          </a:p>
          <a:p>
            <a:pPr lvl="0"/>
            <a:r>
              <a:rPr lang="en-US" dirty="0" smtClean="0"/>
              <a:t>uterus</a:t>
            </a:r>
          </a:p>
          <a:p>
            <a:pPr lvl="0"/>
            <a:endParaRPr lang="en-US" dirty="0" smtClean="0"/>
          </a:p>
          <a:p>
            <a:pPr lvl="0"/>
            <a:r>
              <a:rPr lang="en-US" dirty="0" smtClean="0"/>
              <a:t>cervix</a:t>
            </a:r>
          </a:p>
          <a:p>
            <a:pPr lvl="0"/>
            <a:endParaRPr lang="en-US" dirty="0" smtClean="0"/>
          </a:p>
          <a:p>
            <a:pPr lvl="0"/>
            <a:endParaRPr lang="en-US" dirty="0" smtClean="0"/>
          </a:p>
          <a:p>
            <a:pPr lvl="0"/>
            <a:r>
              <a:rPr lang="en-US" dirty="0" smtClean="0"/>
              <a:t>oviducts / Fallopian tubes</a:t>
            </a:r>
          </a:p>
          <a:p>
            <a:pPr lvl="0"/>
            <a:endParaRPr lang="en-US" dirty="0" smtClean="0"/>
          </a:p>
          <a:p>
            <a:pPr lvl="0"/>
            <a:r>
              <a:rPr lang="en-US" dirty="0" smtClean="0"/>
              <a:t>vagina</a:t>
            </a:r>
          </a:p>
          <a:p>
            <a:endParaRPr lang="en-US" dirty="0" smtClean="0"/>
          </a:p>
          <a:p>
            <a:pPr lvl="0"/>
            <a:endParaRPr lang="en-US" dirty="0"/>
          </a:p>
        </p:txBody>
      </p:sp>
    </p:spTree>
    <p:extLst>
      <p:ext uri="{BB962C8B-B14F-4D97-AF65-F5344CB8AC3E}">
        <p14:creationId xmlns="" xmlns:p14="http://schemas.microsoft.com/office/powerpoint/2010/main" val="603361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4" name="Picture 2"/>
          <p:cNvPicPr>
            <a:picLocks noGrp="1" noChangeAspect="1" noChangeArrowheads="1"/>
          </p:cNvPicPr>
          <p:nvPr>
            <p:ph idx="4294967295"/>
          </p:nvPr>
        </p:nvPicPr>
        <p:blipFill>
          <a:blip r:embed="rId2" cstate="print">
            <a:extLst>
              <a:ext uri="{28A0092B-C50C-407E-A947-70E740481C1C}">
                <a14:useLocalDpi xmlns="" xmlns:a14="http://schemas.microsoft.com/office/drawing/2010/main" val="0"/>
              </a:ext>
            </a:extLst>
          </a:blip>
          <a:srcRect l="50847"/>
          <a:stretch>
            <a:fillRect/>
          </a:stretch>
        </p:blipFill>
        <p:spPr bwMode="auto">
          <a:xfrm>
            <a:off x="4038600" y="381000"/>
            <a:ext cx="4876800" cy="57451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053" name="Rectangle 5"/>
          <p:cNvSpPr>
            <a:spLocks noChangeArrowheads="1"/>
          </p:cNvSpPr>
          <p:nvPr/>
        </p:nvSpPr>
        <p:spPr bwMode="auto">
          <a:xfrm>
            <a:off x="0" y="-885929"/>
            <a:ext cx="3429000" cy="9323824"/>
          </a:xfrm>
          <a:prstGeom prst="rect">
            <a:avLst/>
          </a:prstGeom>
          <a:noFill/>
          <a:ln w="9525">
            <a:noFill/>
            <a:miter lim="800000"/>
            <a:headEnd/>
            <a:tailEnd/>
          </a:ln>
          <a:effectLst/>
        </p:spPr>
        <p:txBody>
          <a:bodyPr vert="horz" wrap="square" lIns="822066" tIns="822066" rIns="822066" bIns="82206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Label 6 parts</a:t>
            </a:r>
          </a:p>
          <a:p>
            <a:pPr marL="0" marR="0" lvl="0" indent="0" algn="l" defTabSz="914400" rtl="0" eaLnBrk="0" fontAlgn="base" latinLnBrk="0" hangingPunct="0">
              <a:lnSpc>
                <a:spcPct val="100000"/>
              </a:lnSpc>
              <a:spcBef>
                <a:spcPct val="0"/>
              </a:spcBef>
              <a:spcAft>
                <a:spcPct val="0"/>
              </a:spcAft>
              <a:buClrTx/>
              <a:buSzTx/>
              <a:tabLst/>
            </a:pP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sz="3200" dirty="0" smtClean="0">
                <a:latin typeface="Arial" pitchFamily="34" charset="0"/>
                <a:ea typeface="Times New Roman" pitchFamily="18" charset="0"/>
                <a:cs typeface="Arial" pitchFamily="34" charset="0"/>
              </a:rPr>
              <a:t>urethra</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sz="3200" dirty="0" smtClean="0">
                <a:latin typeface="Arial" pitchFamily="34" charset="0"/>
                <a:ea typeface="Times New Roman" pitchFamily="18" charset="0"/>
                <a:cs typeface="Arial" pitchFamily="34" charset="0"/>
              </a:rPr>
              <a:t>v</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as                 deferens</a:t>
            </a:r>
          </a:p>
          <a:p>
            <a:pPr marL="0" marR="0" lvl="0" indent="0" algn="l" defTabSz="914400" rtl="0" eaLnBrk="0" fontAlgn="base" latinLnBrk="0" hangingPunct="0">
              <a:lnSpc>
                <a:spcPct val="100000"/>
              </a:lnSpc>
              <a:spcBef>
                <a:spcPct val="0"/>
              </a:spcBef>
              <a:spcAft>
                <a:spcPct val="0"/>
              </a:spcAft>
              <a:buClrTx/>
              <a:buSzTx/>
              <a:buFontTx/>
              <a:buChar char="•"/>
              <a:tabLst/>
            </a:pPr>
            <a:r>
              <a:rPr lang="en-US" sz="3200" dirty="0" smtClean="0">
                <a:latin typeface="Arial" pitchFamily="34" charset="0"/>
                <a:ea typeface="Times New Roman" pitchFamily="18" charset="0"/>
                <a:cs typeface="Arial" pitchFamily="34" charset="0"/>
              </a:rPr>
              <a:t>urinary</a:t>
            </a:r>
          </a:p>
          <a:p>
            <a:pPr marL="0" marR="0" lvl="0" indent="0" algn="l" defTabSz="914400" rtl="0" eaLnBrk="0" fontAlgn="base" latinLnBrk="0" hangingPunct="0">
              <a:lnSpc>
                <a:spcPct val="100000"/>
              </a:lnSpc>
              <a:spcBef>
                <a:spcPct val="0"/>
              </a:spcBef>
              <a:spcAft>
                <a:spcPct val="0"/>
              </a:spcAft>
              <a:buClrTx/>
              <a:buSzTx/>
              <a:tabLst/>
            </a:pPr>
            <a:r>
              <a:rPr lang="en-US" sz="3200" dirty="0" smtClean="0">
                <a:latin typeface="Arial" pitchFamily="34" charset="0"/>
                <a:ea typeface="Times New Roman" pitchFamily="18" charset="0"/>
                <a:cs typeface="Arial" pitchFamily="34" charset="0"/>
              </a:rPr>
              <a:t> bladder</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testes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penis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scrotum</a:t>
            </a:r>
          </a:p>
          <a:p>
            <a:pPr marL="0" marR="0" lvl="0" indent="0" algn="l" defTabSz="914400" rtl="0" eaLnBrk="0" fontAlgn="base" latinLnBrk="0" hangingPunct="0">
              <a:lnSpc>
                <a:spcPct val="100000"/>
              </a:lnSpc>
              <a:spcBef>
                <a:spcPct val="0"/>
              </a:spcBef>
              <a:spcAft>
                <a:spcPct val="0"/>
              </a:spcAft>
              <a:buClrTx/>
              <a:buSzTx/>
              <a:tabLst/>
            </a:pPr>
            <a:endParaRPr kumimoji="0" lang="en-CA"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en-CA"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838200" y="609601"/>
            <a:ext cx="7772400" cy="3539430"/>
          </a:xfrm>
          <a:prstGeom prst="rect">
            <a:avLst/>
          </a:prstGeom>
        </p:spPr>
        <p:txBody>
          <a:bodyPr wrap="square">
            <a:spAutoFit/>
          </a:bodyPr>
          <a:lstStyle/>
          <a:p>
            <a:pPr lvl="0"/>
            <a:r>
              <a:rPr lang="en-US" sz="2800" b="1" u="sng" dirty="0" smtClean="0"/>
              <a:t>Word List for Female Reproduction System</a:t>
            </a:r>
          </a:p>
          <a:p>
            <a:pPr lvl="0"/>
            <a:r>
              <a:rPr lang="en-US" sz="2800" dirty="0" smtClean="0"/>
              <a:t>				 </a:t>
            </a:r>
          </a:p>
          <a:p>
            <a:pPr lvl="0"/>
            <a:r>
              <a:rPr lang="en-US" sz="2800" dirty="0" smtClean="0"/>
              <a:t>ovaries</a:t>
            </a:r>
          </a:p>
          <a:p>
            <a:pPr lvl="0"/>
            <a:r>
              <a:rPr lang="en-US" sz="2800" dirty="0" smtClean="0"/>
              <a:t>oviducts / Fallopian tubes</a:t>
            </a:r>
          </a:p>
          <a:p>
            <a:pPr lvl="0"/>
            <a:r>
              <a:rPr lang="en-US" sz="2800" dirty="0" smtClean="0"/>
              <a:t>vagina</a:t>
            </a:r>
          </a:p>
          <a:p>
            <a:r>
              <a:rPr lang="en-US" sz="2800" dirty="0" smtClean="0"/>
              <a:t>uterus</a:t>
            </a:r>
            <a:endParaRPr lang="en-US" sz="2800" dirty="0"/>
          </a:p>
          <a:p>
            <a:pPr lvl="0"/>
            <a:r>
              <a:rPr lang="en-US" sz="2800" dirty="0"/>
              <a:t>cervix</a:t>
            </a:r>
          </a:p>
          <a:p>
            <a:pPr lvl="0"/>
            <a:r>
              <a:rPr lang="en-US" sz="2800" dirty="0"/>
              <a:t> </a:t>
            </a:r>
          </a:p>
        </p:txBody>
      </p:sp>
    </p:spTree>
    <p:extLst>
      <p:ext uri="{BB962C8B-B14F-4D97-AF65-F5344CB8AC3E}">
        <p14:creationId xmlns="" xmlns:p14="http://schemas.microsoft.com/office/powerpoint/2010/main" val="2219345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Possibilities for the Egg Cell</a:t>
            </a:r>
            <a:endParaRPr lang="en-US" dirty="0"/>
          </a:p>
        </p:txBody>
      </p:sp>
      <p:sp>
        <p:nvSpPr>
          <p:cNvPr id="3" name="Content Placeholder 2"/>
          <p:cNvSpPr>
            <a:spLocks noGrp="1"/>
          </p:cNvSpPr>
          <p:nvPr>
            <p:ph idx="1"/>
          </p:nvPr>
        </p:nvSpPr>
        <p:spPr/>
        <p:txBody>
          <a:bodyPr/>
          <a:lstStyle/>
          <a:p>
            <a:r>
              <a:rPr lang="en-US" dirty="0" smtClean="0"/>
              <a:t>Fertilization</a:t>
            </a:r>
          </a:p>
          <a:p>
            <a:r>
              <a:rPr lang="en-US" dirty="0" smtClean="0"/>
              <a:t>Deterioration (death)</a:t>
            </a:r>
            <a:endParaRPr lang="en-US" dirty="0"/>
          </a:p>
        </p:txBody>
      </p:sp>
    </p:spTree>
    <p:extLst>
      <p:ext uri="{BB962C8B-B14F-4D97-AF65-F5344CB8AC3E}">
        <p14:creationId xmlns="" xmlns:p14="http://schemas.microsoft.com/office/powerpoint/2010/main" val="582517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19113" y="990600"/>
            <a:ext cx="5348287" cy="5608344"/>
          </a:xfrm>
          <a:prstGeom prst="rect">
            <a:avLst/>
          </a:prstGeom>
          <a:noFill/>
          <a:ln w="9525">
            <a:noFill/>
            <a:miter lim="800000"/>
            <a:headEnd/>
            <a:tailEnd/>
          </a:ln>
        </p:spPr>
      </p:pic>
      <p:sp>
        <p:nvSpPr>
          <p:cNvPr id="3" name="Title 2"/>
          <p:cNvSpPr>
            <a:spLocks noGrp="1"/>
          </p:cNvSpPr>
          <p:nvPr>
            <p:ph type="title"/>
          </p:nvPr>
        </p:nvSpPr>
        <p:spPr>
          <a:xfrm>
            <a:off x="457200" y="274638"/>
            <a:ext cx="8229600" cy="792162"/>
          </a:xfrm>
        </p:spPr>
        <p:txBody>
          <a:bodyPr/>
          <a:lstStyle/>
          <a:p>
            <a:r>
              <a:rPr lang="en-CA" dirty="0" smtClean="0"/>
              <a:t>Fertilization</a:t>
            </a:r>
            <a:endParaRPr lang="en-CA" dirty="0"/>
          </a:p>
        </p:txBody>
      </p:sp>
      <p:sp>
        <p:nvSpPr>
          <p:cNvPr id="5" name="TextBox 4"/>
          <p:cNvSpPr txBox="1"/>
          <p:nvPr/>
        </p:nvSpPr>
        <p:spPr>
          <a:xfrm>
            <a:off x="6096000" y="1219200"/>
            <a:ext cx="2438400" cy="4524315"/>
          </a:xfrm>
          <a:prstGeom prst="rect">
            <a:avLst/>
          </a:prstGeom>
          <a:noFill/>
        </p:spPr>
        <p:txBody>
          <a:bodyPr wrap="square" rtlCol="0">
            <a:spAutoFit/>
          </a:bodyPr>
          <a:lstStyle/>
          <a:p>
            <a:r>
              <a:rPr lang="en-CA" sz="3200" dirty="0" smtClean="0"/>
              <a:t>The joining of a haploid  egg cell + a haploid sperm cell to form a diploid cell called a ZYGOTE</a:t>
            </a:r>
            <a:endParaRPr lang="en-CA"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How big are cells?</a:t>
            </a:r>
          </a:p>
        </p:txBody>
      </p:sp>
      <p:sp>
        <p:nvSpPr>
          <p:cNvPr id="10243" name="Rectangle 3"/>
          <p:cNvSpPr>
            <a:spLocks noGrp="1" noChangeArrowheads="1"/>
          </p:cNvSpPr>
          <p:nvPr>
            <p:ph type="body" idx="1"/>
          </p:nvPr>
        </p:nvSpPr>
        <p:spPr/>
        <p:txBody>
          <a:bodyPr/>
          <a:lstStyle/>
          <a:p>
            <a:pPr eaLnBrk="1" hangingPunct="1"/>
            <a:r>
              <a:rPr lang="en-US" smtClean="0"/>
              <a:t>Bacteria  e.g. </a:t>
            </a:r>
            <a:r>
              <a:rPr lang="en-US" i="1" smtClean="0"/>
              <a:t>Eschericia coli (aka E.coli)</a:t>
            </a:r>
          </a:p>
          <a:p>
            <a:pPr eaLnBrk="1" hangingPunct="1"/>
            <a:r>
              <a:rPr lang="en-US" smtClean="0"/>
              <a:t>Size=1 µm by 3 µm</a:t>
            </a:r>
          </a:p>
        </p:txBody>
      </p:sp>
      <p:pic>
        <p:nvPicPr>
          <p:cNvPr id="10244" name="Picture 5" descr="E_coli_O157H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05000" y="2795588"/>
            <a:ext cx="4591050" cy="406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667459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enstruation</a:t>
            </a:r>
            <a:endParaRPr lang="en-US" dirty="0"/>
          </a:p>
        </p:txBody>
      </p:sp>
      <p:sp>
        <p:nvSpPr>
          <p:cNvPr id="3" name="Content Placeholder 2"/>
          <p:cNvSpPr>
            <a:spLocks noGrp="1"/>
          </p:cNvSpPr>
          <p:nvPr>
            <p:ph idx="1"/>
          </p:nvPr>
        </p:nvSpPr>
        <p:spPr/>
        <p:txBody>
          <a:bodyPr/>
          <a:lstStyle/>
          <a:p>
            <a:r>
              <a:rPr lang="en-US" dirty="0"/>
              <a:t>h</a:t>
            </a:r>
            <a:r>
              <a:rPr lang="en-US" dirty="0" smtClean="0"/>
              <a:t>appens if egg cell is NOT fertilized by a sperm cell OR if the fertilized egg is not able to attach to the uterus lining</a:t>
            </a:r>
          </a:p>
          <a:p>
            <a:r>
              <a:rPr lang="en-US" dirty="0" smtClean="0"/>
              <a:t>The following deteriorates and is shed from the body</a:t>
            </a:r>
          </a:p>
          <a:p>
            <a:r>
              <a:rPr lang="en-US" dirty="0" smtClean="0"/>
              <a:t>egg cell </a:t>
            </a:r>
          </a:p>
          <a:p>
            <a:r>
              <a:rPr lang="en-US" dirty="0"/>
              <a:t>b</a:t>
            </a:r>
            <a:r>
              <a:rPr lang="en-US" dirty="0" smtClean="0"/>
              <a:t>lood </a:t>
            </a:r>
          </a:p>
          <a:p>
            <a:r>
              <a:rPr lang="en-US" dirty="0"/>
              <a:t>u</a:t>
            </a:r>
            <a:r>
              <a:rPr lang="en-US" dirty="0" smtClean="0"/>
              <a:t>terus lining</a:t>
            </a:r>
          </a:p>
          <a:p>
            <a:endParaRPr lang="en-US" dirty="0" smtClean="0"/>
          </a:p>
          <a:p>
            <a:endParaRPr lang="en-US" dirty="0"/>
          </a:p>
        </p:txBody>
      </p:sp>
    </p:spTree>
    <p:extLst>
      <p:ext uri="{BB962C8B-B14F-4D97-AF65-F5344CB8AC3E}">
        <p14:creationId xmlns="" xmlns:p14="http://schemas.microsoft.com/office/powerpoint/2010/main" val="29035364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Menstruation and Fertilization</a:t>
            </a:r>
            <a:endParaRPr lang="en-CA" dirty="0"/>
          </a:p>
        </p:txBody>
      </p:sp>
      <p:sp>
        <p:nvSpPr>
          <p:cNvPr id="3" name="Content Placeholder 2"/>
          <p:cNvSpPr>
            <a:spLocks noGrp="1"/>
          </p:cNvSpPr>
          <p:nvPr>
            <p:ph idx="1"/>
          </p:nvPr>
        </p:nvSpPr>
        <p:spPr/>
        <p:txBody>
          <a:bodyPr/>
          <a:lstStyle/>
          <a:p>
            <a:r>
              <a:rPr lang="en-CA" dirty="0" smtClean="0"/>
              <a:t>http://www2.mbusd.org/staff/pware/humanbody.htm</a:t>
            </a:r>
            <a:endParaRPr lang="en-CA"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Meiosis</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dirty="0"/>
              <a:t>p</a:t>
            </a:r>
            <a:r>
              <a:rPr lang="en-US" dirty="0" smtClean="0"/>
              <a:t>. 48/49 </a:t>
            </a:r>
            <a:r>
              <a:rPr lang="en-US" dirty="0" smtClean="0"/>
              <a:t>text – compare mitosis + meiosis visually</a:t>
            </a:r>
            <a:endParaRPr lang="en-US" dirty="0" smtClean="0"/>
          </a:p>
          <a:p>
            <a:r>
              <a:rPr lang="en-US" dirty="0" smtClean="0"/>
              <a:t>Large chart paper *finish drawing (use p. 48)</a:t>
            </a:r>
          </a:p>
          <a:p>
            <a:pPr marL="0" indent="0">
              <a:buNone/>
            </a:pPr>
            <a:r>
              <a:rPr lang="en-US" dirty="0"/>
              <a:t>	</a:t>
            </a:r>
            <a:r>
              <a:rPr lang="en-US" dirty="0" smtClean="0"/>
              <a:t>		      *answer questions on sheet</a:t>
            </a:r>
          </a:p>
          <a:p>
            <a:r>
              <a:rPr lang="en-US" dirty="0" smtClean="0"/>
              <a:t>Review for Test #</a:t>
            </a:r>
            <a:r>
              <a:rPr lang="en-US" dirty="0" smtClean="0"/>
              <a:t>2</a:t>
            </a:r>
          </a:p>
          <a:p>
            <a:pPr>
              <a:buNone/>
            </a:pPr>
            <a:endParaRPr lang="en-US" dirty="0" smtClean="0"/>
          </a:p>
          <a:p>
            <a:endParaRPr lang="en-US" dirty="0" smtClean="0"/>
          </a:p>
          <a:p>
            <a:pPr marL="0" indent="0">
              <a:buNone/>
            </a:pPr>
            <a:endParaRPr lang="en-US" dirty="0" smtClean="0"/>
          </a:p>
          <a:p>
            <a:endParaRPr lang="en-US" dirty="0"/>
          </a:p>
        </p:txBody>
      </p:sp>
    </p:spTree>
    <p:extLst>
      <p:ext uri="{BB962C8B-B14F-4D97-AF65-F5344CB8AC3E}">
        <p14:creationId xmlns="" xmlns:p14="http://schemas.microsoft.com/office/powerpoint/2010/main" val="3894558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Oval 3"/>
          <p:cNvSpPr>
            <a:spLocks noChangeArrowheads="1"/>
          </p:cNvSpPr>
          <p:nvPr/>
        </p:nvSpPr>
        <p:spPr bwMode="auto">
          <a:xfrm>
            <a:off x="3276600" y="0"/>
            <a:ext cx="5867400" cy="6869113"/>
          </a:xfrm>
          <a:prstGeom prst="ellips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CA"/>
          </a:p>
        </p:txBody>
      </p:sp>
      <p:sp>
        <p:nvSpPr>
          <p:cNvPr id="1027" name="Oval 2"/>
          <p:cNvSpPr>
            <a:spLocks noChangeArrowheads="1"/>
          </p:cNvSpPr>
          <p:nvPr/>
        </p:nvSpPr>
        <p:spPr bwMode="auto">
          <a:xfrm>
            <a:off x="0" y="1"/>
            <a:ext cx="5867399" cy="6858000"/>
          </a:xfrm>
          <a:prstGeom prst="ellips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CA"/>
          </a:p>
        </p:txBody>
      </p:sp>
      <p:sp>
        <p:nvSpPr>
          <p:cNvPr id="1028" name="Rectangle 4"/>
          <p:cNvSpPr>
            <a:spLocks noChangeArrowheads="1"/>
          </p:cNvSpPr>
          <p:nvPr/>
        </p:nvSpPr>
        <p:spPr bwMode="auto">
          <a:xfrm>
            <a:off x="533400" y="389595"/>
            <a:ext cx="28194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400" b="1" i="1" dirty="0" smtClean="0"/>
              <a:t>	      MITOSIS</a:t>
            </a:r>
            <a:endParaRPr lang="en-CA" sz="2400" dirty="0" smtClean="0"/>
          </a:p>
          <a:p>
            <a:pPr marL="0" marR="0" lvl="0" indent="0" algn="l" defTabSz="914400" rtl="0" eaLnBrk="1" fontAlgn="base" latinLnBrk="0" hangingPunct="1">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5867400" y="2996581"/>
            <a:ext cx="2743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n-US" dirty="0" smtClean="0">
                <a:latin typeface="Calibri" pitchFamily="34"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3429000" y="1387133"/>
            <a:ext cx="2438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400" b="1" i="1" dirty="0" smtClean="0">
                <a:latin typeface="Calibri" pitchFamily="34" charset="0"/>
                <a:ea typeface="Times New Roman" pitchFamily="18" charset="0"/>
                <a:cs typeface="Times New Roman" pitchFamily="18" charset="0"/>
              </a:rPr>
              <a:t>Similarities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4876800" y="111511"/>
            <a:ext cx="2819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MEIOSIS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Oval 3"/>
          <p:cNvSpPr>
            <a:spLocks noChangeArrowheads="1"/>
          </p:cNvSpPr>
          <p:nvPr/>
        </p:nvSpPr>
        <p:spPr bwMode="auto">
          <a:xfrm>
            <a:off x="3276600" y="0"/>
            <a:ext cx="5867400" cy="6869113"/>
          </a:xfrm>
          <a:prstGeom prst="ellips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CA"/>
          </a:p>
        </p:txBody>
      </p:sp>
      <p:sp>
        <p:nvSpPr>
          <p:cNvPr id="1027" name="Oval 2"/>
          <p:cNvSpPr>
            <a:spLocks noChangeArrowheads="1"/>
          </p:cNvSpPr>
          <p:nvPr/>
        </p:nvSpPr>
        <p:spPr bwMode="auto">
          <a:xfrm>
            <a:off x="0" y="1"/>
            <a:ext cx="5867399" cy="6858000"/>
          </a:xfrm>
          <a:prstGeom prst="ellips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CA"/>
          </a:p>
        </p:txBody>
      </p:sp>
      <p:sp>
        <p:nvSpPr>
          <p:cNvPr id="1028" name="Rectangle 4"/>
          <p:cNvSpPr>
            <a:spLocks noChangeArrowheads="1"/>
          </p:cNvSpPr>
          <p:nvPr/>
        </p:nvSpPr>
        <p:spPr bwMode="auto">
          <a:xfrm>
            <a:off x="533400" y="-4796437"/>
            <a:ext cx="2819400" cy="113261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14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14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14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14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14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14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14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14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14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14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fontAlgn="base">
              <a:spcBef>
                <a:spcPct val="0"/>
              </a:spcBef>
              <a:spcAft>
                <a:spcPct val="0"/>
              </a:spcAft>
            </a:pPr>
            <a:r>
              <a:rPr lang="en-US" sz="2400" b="1" i="1" dirty="0" smtClean="0"/>
              <a:t>           			      MITOSIS</a:t>
            </a:r>
            <a:endParaRPr lang="en-CA" sz="2400" dirty="0" smtClean="0"/>
          </a:p>
          <a:p>
            <a:pPr marL="0" marR="0" lvl="0" indent="0" algn="l" defTabSz="914400" rtl="0" eaLnBrk="1" fontAlgn="base" latinLnBrk="0" hangingPunct="1">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process that results in asexual </a:t>
            </a:r>
            <a:r>
              <a:rPr lang="en-US" dirty="0" smtClean="0">
                <a:latin typeface="Calibri" pitchFamily="34" charset="0"/>
                <a:ea typeface="Times New Roman" pitchFamily="18" charset="0"/>
                <a:cs typeface="Times New Roman" pitchFamily="18" charset="0"/>
              </a:rPr>
              <a:t>r</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eproduction</a:t>
            </a:r>
          </a:p>
          <a:p>
            <a:pPr marL="0" marR="0" lvl="0" indent="0" algn="l" defTabSz="914400" rtl="0" eaLnBrk="1" fontAlgn="base" latinLnBrk="0" hangingPunct="1">
              <a:lnSpc>
                <a:spcPct val="100000"/>
              </a:lnSpc>
              <a:spcBef>
                <a:spcPct val="0"/>
              </a:spcBef>
              <a:spcAft>
                <a:spcPct val="0"/>
              </a:spcAft>
              <a:buClrTx/>
              <a:buSzTx/>
              <a:tabLst/>
            </a:pPr>
            <a:r>
              <a:rPr lang="en-US" dirty="0" smtClean="0">
                <a:latin typeface="Calibri" pitchFamily="34" charset="0"/>
                <a:ea typeface="Times New Roman" pitchFamily="18" charset="0"/>
                <a:cs typeface="Times New Roman" pitchFamily="18" charset="0"/>
              </a:rPr>
              <a:t>(</a:t>
            </a:r>
            <a:r>
              <a:rPr lang="en-US" dirty="0" err="1" smtClean="0">
                <a:latin typeface="Calibri" pitchFamily="34" charset="0"/>
                <a:ea typeface="Times New Roman" pitchFamily="18" charset="0"/>
                <a:cs typeface="Times New Roman" pitchFamily="18" charset="0"/>
              </a:rPr>
              <a:t>ie</a:t>
            </a:r>
            <a:r>
              <a:rPr lang="en-US" dirty="0" smtClean="0">
                <a:latin typeface="Calibri" pitchFamily="34" charset="0"/>
                <a:ea typeface="Times New Roman" pitchFamily="18" charset="0"/>
                <a:cs typeface="Times New Roman" pitchFamily="18" charset="0"/>
              </a:rPr>
              <a:t> no genetic variation-see advantages + disadvantages)</a:t>
            </a:r>
            <a:endPar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C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Divide from a somatic/body cell</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C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Produces 2 identical daughter cells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C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All daughter cells are diploid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 humans, 2n = 46)</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C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Four phases</a:t>
            </a:r>
            <a:r>
              <a:rPr lang="en-US" dirty="0" smtClean="0">
                <a:latin typeface="Calibri" pitchFamily="34" charset="0"/>
                <a:cs typeface="Times New Roman" pitchFamily="18" charset="0"/>
              </a:rPr>
              <a:t>(PMAT)</a:t>
            </a:r>
          </a:p>
          <a:p>
            <a:pPr marL="0" marR="0" lvl="0" indent="0" algn="l" defTabSz="914400" rtl="0" eaLnBrk="0" fontAlgn="base" latinLnBrk="0" hangingPunct="0">
              <a:lnSpc>
                <a:spcPct val="100000"/>
              </a:lnSpc>
              <a:spcBef>
                <a:spcPct val="0"/>
              </a:spcBef>
              <a:spcAft>
                <a:spcPct val="0"/>
              </a:spcAft>
              <a:buClrTx/>
              <a:buSzTx/>
              <a:tabLst/>
            </a:pPr>
            <a:endParaRPr kumimoji="0" lang="en-C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One cell division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5867400" y="411483"/>
            <a:ext cx="27432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lang="en-US" dirty="0" smtClean="0">
                <a:latin typeface="Calibri" pitchFamily="34" charset="0"/>
                <a:ea typeface="Times New Roman" pitchFamily="18" charset="0"/>
                <a:cs typeface="Times New Roman" pitchFamily="18" charset="0"/>
              </a:rPr>
              <a:t>The process that results </a:t>
            </a:r>
          </a:p>
          <a:p>
            <a:pPr marL="0" marR="0" lvl="0" indent="0" algn="l" defTabSz="914400" rtl="0" eaLnBrk="1" fontAlgn="base" latinLnBrk="0" hangingPunct="1">
              <a:lnSpc>
                <a:spcPct val="100000"/>
              </a:lnSpc>
              <a:spcBef>
                <a:spcPct val="0"/>
              </a:spcBef>
              <a:spcAft>
                <a:spcPct val="0"/>
              </a:spcAft>
              <a:buClrTx/>
              <a:buSzTx/>
              <a:tabLst/>
            </a:pPr>
            <a:r>
              <a:rPr lang="en-US" dirty="0" smtClean="0">
                <a:latin typeface="Calibri" pitchFamily="34" charset="0"/>
                <a:ea typeface="Times New Roman" pitchFamily="18" charset="0"/>
                <a:cs typeface="Times New Roman" pitchFamily="18" charset="0"/>
              </a:rPr>
              <a:t>  in s</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exual </a:t>
            </a:r>
            <a:r>
              <a:rPr lang="en-US" dirty="0" smtClean="0">
                <a:latin typeface="Calibri" pitchFamily="34" charset="0"/>
                <a:ea typeface="Times New Roman" pitchFamily="18" charset="0"/>
                <a:cs typeface="Times New Roman" pitchFamily="18" charset="0"/>
              </a:rPr>
              <a:t>r</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eproduction (much</a:t>
            </a:r>
            <a:r>
              <a:rPr kumimoji="0" lang="en-US"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genetic variation – see advantages + disadvantages)</a:t>
            </a:r>
            <a:endPar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C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Divide from reproductive cells to produce gametes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C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Produces 4 non-identical  (genetically</a:t>
            </a:r>
            <a:r>
              <a:rPr kumimoji="0" lang="en-US"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different) </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daughter cells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C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All daughter cells are haploid</a:t>
            </a:r>
            <a:b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 humans, n = 23)</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C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Eight phases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C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Two cell divisions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3352800" y="2411787"/>
            <a:ext cx="25146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lang="en-US" dirty="0" smtClean="0">
                <a:latin typeface="Calibri" pitchFamily="34" charset="0"/>
                <a:ea typeface="Times New Roman" pitchFamily="18" charset="0"/>
                <a:cs typeface="Times New Roman" pitchFamily="18" charset="0"/>
              </a:rPr>
              <a:t>Both are p</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rocesses</a:t>
            </a:r>
          </a:p>
          <a:p>
            <a:pPr marL="0" marR="0" lvl="0" indent="0" algn="l" defTabSz="914400" rtl="0" eaLnBrk="1" fontAlgn="base" latinLnBrk="0" hangingPunct="1">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for cells to divide</a:t>
            </a:r>
          </a:p>
          <a:p>
            <a:pPr marL="0" marR="0" lvl="0" indent="0" algn="l" defTabSz="914400" rtl="0" eaLnBrk="1" fontAlgn="base" latinLnBrk="0" hangingPunct="1">
              <a:lnSpc>
                <a:spcPct val="100000"/>
              </a:lnSpc>
              <a:spcBef>
                <a:spcPct val="0"/>
              </a:spcBef>
              <a:spcAft>
                <a:spcPct val="0"/>
              </a:spcAft>
              <a:buClrTx/>
              <a:buSzTx/>
              <a:tabLst/>
            </a:pPr>
            <a:endParaRPr kumimoji="0" lang="en-C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Same basic phases</a:t>
            </a:r>
          </a:p>
          <a:p>
            <a:pPr marL="0" marR="0" lvl="0" indent="0" algn="l" defTabSz="914400" rtl="0" eaLnBrk="0" fontAlgn="base" latinLnBrk="0" hangingPunct="0">
              <a:lnSpc>
                <a:spcPct val="100000"/>
              </a:lnSpc>
              <a:spcBef>
                <a:spcPct val="0"/>
              </a:spcBef>
              <a:spcAft>
                <a:spcPct val="0"/>
              </a:spcAft>
              <a:buClrTx/>
              <a:buSzTx/>
              <a:tabLst/>
            </a:pPr>
            <a:r>
              <a:rPr lang="en-US" dirty="0" smtClean="0">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a:t>
            </a:r>
            <a:r>
              <a:rPr kumimoji="0" lang="en-US"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meiosis metaphase I,  </a:t>
            </a:r>
          </a:p>
          <a:p>
            <a:pPr marL="0" marR="0" lvl="0" indent="0" algn="l" defTabSz="914400" rtl="0" eaLnBrk="0" fontAlgn="base" latinLnBrk="0" hangingPunct="0">
              <a:lnSpc>
                <a:spcPct val="100000"/>
              </a:lnSpc>
              <a:spcBef>
                <a:spcPct val="0"/>
              </a:spcBef>
              <a:spcAft>
                <a:spcPct val="0"/>
              </a:spcAft>
              <a:buClrTx/>
              <a:buSzTx/>
              <a:tabLst/>
            </a:pPr>
            <a:r>
              <a:rPr lang="en-US" dirty="0" smtClean="0">
                <a:latin typeface="Calibri" pitchFamily="34" charset="0"/>
                <a:ea typeface="Times New Roman" pitchFamily="18" charset="0"/>
                <a:cs typeface="Times New Roman" pitchFamily="18" charset="0"/>
              </a:rPr>
              <a:t>  </a:t>
            </a:r>
            <a:r>
              <a:rPr kumimoji="0" lang="en-US"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chromosomes line up</a:t>
            </a:r>
          </a:p>
          <a:p>
            <a:pPr marL="0" marR="0" lvl="0" indent="0" algn="l" defTabSz="914400" rtl="0" eaLnBrk="0" fontAlgn="base" latinLnBrk="0" hangingPunct="0">
              <a:lnSpc>
                <a:spcPct val="100000"/>
              </a:lnSpc>
              <a:spcBef>
                <a:spcPct val="0"/>
              </a:spcBef>
              <a:spcAft>
                <a:spcPct val="0"/>
              </a:spcAft>
              <a:buClrTx/>
              <a:buSzTx/>
              <a:tabLst/>
            </a:pPr>
            <a:r>
              <a:rPr kumimoji="0" lang="en-US"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in homologous pairs </a:t>
            </a:r>
          </a:p>
          <a:p>
            <a:pPr marL="0" marR="0" lvl="0" indent="0" algn="l" defTabSz="914400" rtl="0" eaLnBrk="0" fontAlgn="base" latinLnBrk="0" hangingPunct="0">
              <a:lnSpc>
                <a:spcPct val="100000"/>
              </a:lnSpc>
              <a:spcBef>
                <a:spcPct val="0"/>
              </a:spcBef>
              <a:spcAft>
                <a:spcPct val="0"/>
              </a:spcAft>
              <a:buClrTx/>
              <a:buSzTx/>
              <a:tabLst/>
            </a:pPr>
            <a:r>
              <a:rPr lang="en-US" dirty="0" smtClean="0">
                <a:latin typeface="Calibri" pitchFamily="34" charset="0"/>
                <a:ea typeface="Times New Roman" pitchFamily="18" charset="0"/>
                <a:cs typeface="Times New Roman" pitchFamily="18" charset="0"/>
              </a:rPr>
              <a:t>     </a:t>
            </a:r>
            <a:r>
              <a:rPr kumimoji="0" lang="en-US"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instead of single file</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3429000" y="1387133"/>
            <a:ext cx="2438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400" b="1" i="1" dirty="0" smtClean="0">
                <a:latin typeface="Calibri" pitchFamily="34" charset="0"/>
                <a:ea typeface="Times New Roman" pitchFamily="18" charset="0"/>
                <a:cs typeface="Times New Roman" pitchFamily="18" charset="0"/>
              </a:rPr>
              <a:t>Similarities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4876800" y="111511"/>
            <a:ext cx="2819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MEIOSIS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Long Term View 9-4</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dirty="0" smtClean="0"/>
              <a:t>Test Tuesday Nov 19</a:t>
            </a:r>
          </a:p>
          <a:p>
            <a:r>
              <a:rPr lang="en-US" dirty="0" smtClean="0"/>
              <a:t>Presenting projects  </a:t>
            </a:r>
          </a:p>
          <a:p>
            <a:pPr lvl="1"/>
            <a:r>
              <a:rPr lang="en-US" dirty="0" smtClean="0"/>
              <a:t>Thursday Nov 14 (2 periods)</a:t>
            </a:r>
            <a:r>
              <a:rPr lang="en-US" dirty="0"/>
              <a:t> </a:t>
            </a:r>
            <a:r>
              <a:rPr lang="en-US" dirty="0" smtClean="0"/>
              <a:t>Josh A, Kenny (pm)</a:t>
            </a:r>
            <a:endParaRPr lang="en-US" dirty="0" smtClean="0"/>
          </a:p>
          <a:p>
            <a:pPr lvl="1"/>
            <a:r>
              <a:rPr lang="en-US" dirty="0" smtClean="0"/>
              <a:t>Monday Nov 18 (3 projects</a:t>
            </a:r>
            <a:r>
              <a:rPr lang="en-US" dirty="0" smtClean="0"/>
              <a:t>) </a:t>
            </a:r>
            <a:r>
              <a:rPr lang="en-US" dirty="0" err="1" smtClean="0"/>
              <a:t>Falicity</a:t>
            </a:r>
            <a:r>
              <a:rPr lang="en-US" dirty="0" smtClean="0"/>
              <a:t>, Victor (</a:t>
            </a:r>
            <a:r>
              <a:rPr lang="en-US" dirty="0" err="1" smtClean="0"/>
              <a:t>Prezi</a:t>
            </a:r>
            <a:r>
              <a:rPr lang="en-US" dirty="0" smtClean="0"/>
              <a:t>)</a:t>
            </a:r>
            <a:endParaRPr lang="en-US" dirty="0" smtClean="0"/>
          </a:p>
          <a:p>
            <a:pPr>
              <a:buNone/>
            </a:pPr>
            <a:endParaRPr lang="en-US" dirty="0" smtClean="0"/>
          </a:p>
          <a:p>
            <a:pPr marL="0" indent="0">
              <a:buNone/>
            </a:pPr>
            <a:r>
              <a:rPr lang="en-US" dirty="0" smtClean="0"/>
              <a:t>Please add to the Review Sheets</a:t>
            </a:r>
            <a:endParaRPr lang="en-US" dirty="0" smtClean="0"/>
          </a:p>
          <a:p>
            <a:r>
              <a:rPr lang="en-US" dirty="0" smtClean="0"/>
              <a:t>Uterus </a:t>
            </a:r>
            <a:r>
              <a:rPr lang="en-US" dirty="0" smtClean="0"/>
              <a:t>(under heading female reproductive system)</a:t>
            </a:r>
            <a:endParaRPr lang="en-US" dirty="0" smtClean="0"/>
          </a:p>
          <a:p>
            <a:r>
              <a:rPr lang="en-US" dirty="0" smtClean="0"/>
              <a:t>Urethra, sperm (</a:t>
            </a:r>
            <a:r>
              <a:rPr lang="en-US" dirty="0" smtClean="0"/>
              <a:t>male reproductive system)</a:t>
            </a:r>
            <a:endParaRPr lang="en-US" dirty="0" smtClean="0"/>
          </a:p>
        </p:txBody>
      </p:sp>
    </p:spTree>
    <p:extLst>
      <p:ext uri="{BB962C8B-B14F-4D97-AF65-F5344CB8AC3E}">
        <p14:creationId xmlns="" xmlns:p14="http://schemas.microsoft.com/office/powerpoint/2010/main" val="269100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Long Term View </a:t>
            </a:r>
            <a:r>
              <a:rPr lang="en-US" dirty="0" smtClean="0"/>
              <a:t>9-9</a:t>
            </a:r>
            <a:endParaRPr lang="en-US" dirty="0"/>
          </a:p>
        </p:txBody>
      </p:sp>
      <p:sp>
        <p:nvSpPr>
          <p:cNvPr id="3" name="Content Placeholder 2"/>
          <p:cNvSpPr>
            <a:spLocks noGrp="1"/>
          </p:cNvSpPr>
          <p:nvPr>
            <p:ph idx="1"/>
          </p:nvPr>
        </p:nvSpPr>
        <p:spPr>
          <a:xfrm>
            <a:off x="457200" y="990600"/>
            <a:ext cx="8229600" cy="5135563"/>
          </a:xfrm>
        </p:spPr>
        <p:txBody>
          <a:bodyPr>
            <a:normAutofit lnSpcReduction="10000"/>
          </a:bodyPr>
          <a:lstStyle/>
          <a:p>
            <a:r>
              <a:rPr lang="en-US" dirty="0" smtClean="0"/>
              <a:t>Test </a:t>
            </a:r>
            <a:r>
              <a:rPr lang="en-US" dirty="0" smtClean="0"/>
              <a:t>Wednes</a:t>
            </a:r>
            <a:r>
              <a:rPr lang="en-US" dirty="0" smtClean="0"/>
              <a:t>day </a:t>
            </a:r>
            <a:r>
              <a:rPr lang="en-US" dirty="0" smtClean="0"/>
              <a:t>Nov </a:t>
            </a:r>
            <a:r>
              <a:rPr lang="en-US" dirty="0" smtClean="0"/>
              <a:t>20</a:t>
            </a:r>
            <a:endParaRPr lang="en-US" dirty="0" smtClean="0"/>
          </a:p>
          <a:p>
            <a:r>
              <a:rPr lang="en-US" dirty="0" smtClean="0"/>
              <a:t>Tomorrow (Friday)</a:t>
            </a:r>
            <a:r>
              <a:rPr lang="en-US" dirty="0" smtClean="0"/>
              <a:t> </a:t>
            </a:r>
            <a:r>
              <a:rPr lang="en-US" dirty="0" smtClean="0"/>
              <a:t>(2 </a:t>
            </a:r>
            <a:r>
              <a:rPr lang="en-US" dirty="0" smtClean="0"/>
              <a:t>periods only)</a:t>
            </a:r>
          </a:p>
          <a:p>
            <a:r>
              <a:rPr lang="en-US" dirty="0" smtClean="0"/>
              <a:t>Wednesday (1 period in the morning)</a:t>
            </a:r>
            <a:r>
              <a:rPr lang="en-US" dirty="0" smtClean="0"/>
              <a:t> </a:t>
            </a:r>
            <a:endParaRPr lang="en-US" dirty="0" smtClean="0"/>
          </a:p>
          <a:p>
            <a:pPr>
              <a:buNone/>
            </a:pPr>
            <a:endParaRPr lang="en-US" dirty="0" smtClean="0"/>
          </a:p>
          <a:p>
            <a:pPr marL="0" indent="0">
              <a:buNone/>
            </a:pPr>
            <a:r>
              <a:rPr lang="en-US" dirty="0" smtClean="0"/>
              <a:t>Please add to the Review Sheets</a:t>
            </a:r>
            <a:endParaRPr lang="en-US" dirty="0" smtClean="0"/>
          </a:p>
          <a:p>
            <a:r>
              <a:rPr lang="en-US" dirty="0" smtClean="0"/>
              <a:t>Uterus </a:t>
            </a:r>
            <a:r>
              <a:rPr lang="en-US" dirty="0" smtClean="0"/>
              <a:t>(under heading female reproductive system)</a:t>
            </a:r>
            <a:endParaRPr lang="en-US" dirty="0" smtClean="0"/>
          </a:p>
          <a:p>
            <a:r>
              <a:rPr lang="en-US" dirty="0" smtClean="0"/>
              <a:t>Urethra, sperm (</a:t>
            </a:r>
            <a:r>
              <a:rPr lang="en-US" dirty="0" smtClean="0"/>
              <a:t>male reproductive system)</a:t>
            </a:r>
          </a:p>
          <a:p>
            <a:r>
              <a:rPr lang="en-US" dirty="0" smtClean="0"/>
              <a:t>Answers on homework on-line </a:t>
            </a:r>
            <a:r>
              <a:rPr lang="en-US" smtClean="0"/>
              <a:t>later today</a:t>
            </a:r>
            <a:endParaRPr lang="en-US" dirty="0" smtClean="0"/>
          </a:p>
        </p:txBody>
      </p:sp>
    </p:spTree>
    <p:extLst>
      <p:ext uri="{BB962C8B-B14F-4D97-AF65-F5344CB8AC3E}">
        <p14:creationId xmlns="" xmlns:p14="http://schemas.microsoft.com/office/powerpoint/2010/main" val="2691005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Baby Timeline</a:t>
            </a:r>
            <a:endParaRPr lang="en-US" dirty="0"/>
          </a:p>
        </p:txBody>
      </p:sp>
      <p:sp>
        <p:nvSpPr>
          <p:cNvPr id="3" name="Content Placeholder 2"/>
          <p:cNvSpPr>
            <a:spLocks noGrp="1"/>
          </p:cNvSpPr>
          <p:nvPr>
            <p:ph idx="1"/>
          </p:nvPr>
        </p:nvSpPr>
        <p:spPr/>
        <p:txBody>
          <a:bodyPr/>
          <a:lstStyle/>
          <a:p>
            <a:pPr>
              <a:buNone/>
            </a:pPr>
            <a:r>
              <a:rPr lang="en-US" dirty="0" smtClean="0"/>
              <a:t>9-9</a:t>
            </a:r>
          </a:p>
          <a:p>
            <a:r>
              <a:rPr lang="en-US" dirty="0" smtClean="0"/>
              <a:t>FINISH but KEEP (Project Baby Timeline)</a:t>
            </a:r>
          </a:p>
          <a:p>
            <a:pPr>
              <a:buNone/>
            </a:pPr>
            <a:r>
              <a:rPr lang="en-US" sz="1200" dirty="0" smtClean="0"/>
              <a:t>http://people.stfx.ca/x2006/x2006ogg/EDU%20467/Portfolio/Webpage/CellularReproduction.html#6_Interphase</a:t>
            </a:r>
          </a:p>
          <a:p>
            <a:pPr marL="342900" lvl="1" indent="-342900">
              <a:buNone/>
            </a:pPr>
            <a:r>
              <a:rPr lang="en-US" dirty="0" smtClean="0"/>
              <a:t>	*</a:t>
            </a:r>
            <a:r>
              <a:rPr lang="en-US" dirty="0"/>
              <a:t>email your picture of each one (along with website where you found the picture)</a:t>
            </a:r>
          </a:p>
          <a:p>
            <a:endParaRPr lang="en-US" dirty="0"/>
          </a:p>
        </p:txBody>
      </p:sp>
    </p:spTree>
    <p:extLst>
      <p:ext uri="{BB962C8B-B14F-4D97-AF65-F5344CB8AC3E}">
        <p14:creationId xmlns="" xmlns:p14="http://schemas.microsoft.com/office/powerpoint/2010/main" val="1923923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How big are cells?</a:t>
            </a:r>
          </a:p>
        </p:txBody>
      </p:sp>
      <p:sp>
        <p:nvSpPr>
          <p:cNvPr id="11267" name="Rectangle 3"/>
          <p:cNvSpPr>
            <a:spLocks noGrp="1" noChangeArrowheads="1"/>
          </p:cNvSpPr>
          <p:nvPr>
            <p:ph type="body" idx="1"/>
          </p:nvPr>
        </p:nvSpPr>
        <p:spPr/>
        <p:txBody>
          <a:bodyPr/>
          <a:lstStyle/>
          <a:p>
            <a:pPr eaLnBrk="1" hangingPunct="1"/>
            <a:r>
              <a:rPr lang="en-US" smtClean="0"/>
              <a:t>Human red blood cell = 8 µm in diameter</a:t>
            </a:r>
          </a:p>
        </p:txBody>
      </p:sp>
      <p:pic>
        <p:nvPicPr>
          <p:cNvPr id="11268" name="Picture 5" descr="red-blood-cell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6800" y="2276475"/>
            <a:ext cx="6791325" cy="458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48249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How big are cells?</a:t>
            </a:r>
          </a:p>
        </p:txBody>
      </p:sp>
      <p:sp>
        <p:nvSpPr>
          <p:cNvPr id="27651" name="Rectangle 3"/>
          <p:cNvSpPr>
            <a:spLocks noGrp="1" noChangeArrowheads="1"/>
          </p:cNvSpPr>
          <p:nvPr>
            <p:ph type="body" idx="1"/>
          </p:nvPr>
        </p:nvSpPr>
        <p:spPr>
          <a:xfrm>
            <a:off x="457200" y="1600200"/>
            <a:ext cx="3429000" cy="4525963"/>
          </a:xfrm>
        </p:spPr>
        <p:txBody>
          <a:bodyPr>
            <a:normAutofit/>
          </a:bodyPr>
          <a:lstStyle/>
          <a:p>
            <a:pPr eaLnBrk="1" hangingPunct="1"/>
            <a:r>
              <a:rPr lang="en-US" dirty="0" smtClean="0"/>
              <a:t>Largest cell on the human body = egg cell (also called an ovum)</a:t>
            </a:r>
          </a:p>
          <a:p>
            <a:pPr eaLnBrk="1" hangingPunct="1"/>
            <a:endParaRPr lang="en-US" dirty="0" smtClean="0"/>
          </a:p>
          <a:p>
            <a:pPr eaLnBrk="1" hangingPunct="1"/>
            <a:r>
              <a:rPr lang="en-US" dirty="0" smtClean="0"/>
              <a:t>Size= 1000 µm in diameter </a:t>
            </a:r>
          </a:p>
          <a:p>
            <a:pPr eaLnBrk="1" hangingPunct="1">
              <a:buFontTx/>
              <a:buNone/>
            </a:pPr>
            <a:r>
              <a:rPr lang="en-US" dirty="0" smtClean="0"/>
              <a:t>   (1 mm)</a:t>
            </a:r>
          </a:p>
        </p:txBody>
      </p:sp>
      <p:pic>
        <p:nvPicPr>
          <p:cNvPr id="12292" name="Picture 5" descr="e_ovum_01"/>
          <p:cNvPicPr>
            <a:picLocks noChangeAspect="1" noChangeArrowheads="1"/>
          </p:cNvPicPr>
          <p:nvPr/>
        </p:nvPicPr>
        <p:blipFill>
          <a:blip r:embed="rId2" cstate="print">
            <a:extLst>
              <a:ext uri="{28A0092B-C50C-407E-A947-70E740481C1C}">
                <a14:useLocalDpi xmlns="" xmlns:a14="http://schemas.microsoft.com/office/drawing/2010/main" val="0"/>
              </a:ext>
            </a:extLst>
          </a:blip>
          <a:srcRect b="14769"/>
          <a:stretch>
            <a:fillRect/>
          </a:stretch>
        </p:blipFill>
        <p:spPr bwMode="auto">
          <a:xfrm>
            <a:off x="4289425" y="1524000"/>
            <a:ext cx="4854575" cy="5040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818735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How big are cells?</a:t>
            </a:r>
          </a:p>
        </p:txBody>
      </p:sp>
      <p:sp>
        <p:nvSpPr>
          <p:cNvPr id="28675" name="Rectangle 3"/>
          <p:cNvSpPr>
            <a:spLocks noGrp="1" noChangeArrowheads="1"/>
          </p:cNvSpPr>
          <p:nvPr>
            <p:ph type="body" idx="1"/>
          </p:nvPr>
        </p:nvSpPr>
        <p:spPr/>
        <p:txBody>
          <a:bodyPr/>
          <a:lstStyle/>
          <a:p>
            <a:pPr eaLnBrk="1" hangingPunct="1"/>
            <a:r>
              <a:rPr lang="en-US" smtClean="0"/>
              <a:t>Smallest cell in the human body = </a:t>
            </a:r>
          </a:p>
          <a:p>
            <a:pPr eaLnBrk="1" hangingPunct="1">
              <a:buFontTx/>
              <a:buNone/>
            </a:pPr>
            <a:r>
              <a:rPr lang="en-US" smtClean="0"/>
              <a:t>   sperm cell. </a:t>
            </a:r>
          </a:p>
        </p:txBody>
      </p:sp>
      <p:pic>
        <p:nvPicPr>
          <p:cNvPr id="13316" name="Picture 5" descr="eggsperm"/>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09800" y="2895600"/>
            <a:ext cx="4597400" cy="367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07518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 to="" calcmode="lin" valueType="num">
                                      <p:cBhvr>
                                        <p:cTn id="7" dur="1" fill="hold"/>
                                        <p:tgtEl>
                                          <p:spTgt spid="2867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How big are cells?</a:t>
            </a:r>
          </a:p>
        </p:txBody>
      </p:sp>
      <p:sp>
        <p:nvSpPr>
          <p:cNvPr id="25603" name="Rectangle 3"/>
          <p:cNvSpPr>
            <a:spLocks noGrp="1" noChangeArrowheads="1"/>
          </p:cNvSpPr>
          <p:nvPr>
            <p:ph type="body" idx="1"/>
          </p:nvPr>
        </p:nvSpPr>
        <p:spPr>
          <a:xfrm>
            <a:off x="0" y="1600200"/>
            <a:ext cx="3886200" cy="4572000"/>
          </a:xfrm>
        </p:spPr>
        <p:txBody>
          <a:bodyPr/>
          <a:lstStyle/>
          <a:p>
            <a:pPr eaLnBrk="1" hangingPunct="1"/>
            <a:r>
              <a:rPr lang="en-US" smtClean="0"/>
              <a:t>Largest cell with a metabolism = </a:t>
            </a:r>
          </a:p>
          <a:p>
            <a:pPr eaLnBrk="1" hangingPunct="1">
              <a:buFontTx/>
              <a:buNone/>
            </a:pPr>
            <a:r>
              <a:rPr lang="en-US" smtClean="0"/>
              <a:t>    </a:t>
            </a:r>
            <a:r>
              <a:rPr lang="en-US" i="1" smtClean="0"/>
              <a:t>Chaos chaos</a:t>
            </a:r>
          </a:p>
          <a:p>
            <a:pPr eaLnBrk="1" hangingPunct="1">
              <a:buFontTx/>
              <a:buNone/>
            </a:pPr>
            <a:r>
              <a:rPr lang="en-US" i="1" smtClean="0"/>
              <a:t>   Size=1-5 </a:t>
            </a:r>
            <a:r>
              <a:rPr lang="en-US" i="1" smtClean="0">
                <a:hlinkClick r:id="rId2" tooltip="Millimetre"/>
              </a:rPr>
              <a:t>mm</a:t>
            </a:r>
            <a:r>
              <a:rPr lang="en-US" i="1" smtClean="0"/>
              <a:t> in length.</a:t>
            </a:r>
            <a:r>
              <a:rPr lang="en-US" smtClean="0"/>
              <a:t> </a:t>
            </a:r>
            <a:endParaRPr lang="en-US" i="1" smtClean="0"/>
          </a:p>
          <a:p>
            <a:pPr eaLnBrk="1" hangingPunct="1">
              <a:buFontTx/>
              <a:buNone/>
            </a:pPr>
            <a:r>
              <a:rPr lang="en-US" smtClean="0"/>
              <a:t>   common name = </a:t>
            </a:r>
          </a:p>
          <a:p>
            <a:pPr eaLnBrk="1" hangingPunct="1">
              <a:buFontTx/>
              <a:buNone/>
            </a:pPr>
            <a:r>
              <a:rPr lang="en-US" smtClean="0"/>
              <a:t>   Giant Amoeba</a:t>
            </a:r>
          </a:p>
          <a:p>
            <a:pPr eaLnBrk="1" hangingPunct="1">
              <a:buFontTx/>
              <a:buNone/>
            </a:pPr>
            <a:endParaRPr lang="en-US" sz="2400" i="1" smtClean="0"/>
          </a:p>
          <a:p>
            <a:pPr eaLnBrk="1" hangingPunct="1"/>
            <a:endParaRPr lang="en-US" sz="2400" smtClean="0"/>
          </a:p>
        </p:txBody>
      </p:sp>
      <p:sp>
        <p:nvSpPr>
          <p:cNvPr id="14340" name="AutoShape 5" descr="270px-Chaos_diffluens"/>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pic>
        <p:nvPicPr>
          <p:cNvPr id="14341" name="Picture 7" descr="270px-Chaos_diffluen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70325" y="2228850"/>
            <a:ext cx="5273675" cy="4629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2" name="Text Box 9"/>
          <p:cNvSpPr txBox="1">
            <a:spLocks noChangeArrowheads="1"/>
          </p:cNvSpPr>
          <p:nvPr/>
        </p:nvSpPr>
        <p:spPr bwMode="auto">
          <a:xfrm>
            <a:off x="457200" y="5181600"/>
            <a:ext cx="35052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p>
        </p:txBody>
      </p:sp>
      <p:sp>
        <p:nvSpPr>
          <p:cNvPr id="14343" name="Rectangle 10"/>
          <p:cNvSpPr>
            <a:spLocks noChangeArrowheads="1"/>
          </p:cNvSpPr>
          <p:nvPr/>
        </p:nvSpPr>
        <p:spPr bwMode="auto">
          <a:xfrm>
            <a:off x="457200" y="6172200"/>
            <a:ext cx="7131050" cy="366713"/>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b="1" i="1"/>
              <a:t>Chaos diffluens</a:t>
            </a:r>
            <a:r>
              <a:rPr lang="en-US" i="1"/>
              <a:t>, is an </a:t>
            </a:r>
            <a:r>
              <a:rPr lang="en-US" i="1">
                <a:hlinkClick r:id="rId4" tooltip="Amoeba"/>
              </a:rPr>
              <a:t>amoeba</a:t>
            </a:r>
            <a:r>
              <a:rPr lang="en-US" i="1"/>
              <a:t> closely related to the </a:t>
            </a:r>
            <a:r>
              <a:rPr lang="en-US" i="1">
                <a:hlinkClick r:id="rId5" tooltip="Chaos (amoeba)"/>
              </a:rPr>
              <a:t>giant</a:t>
            </a:r>
            <a:r>
              <a:rPr lang="en-US">
                <a:hlinkClick r:id="rId5" tooltip="Chaos (amoeba)"/>
              </a:rPr>
              <a:t> </a:t>
            </a:r>
            <a:r>
              <a:rPr lang="en-US"/>
              <a:t>amoebae</a:t>
            </a:r>
          </a:p>
        </p:txBody>
      </p:sp>
    </p:spTree>
    <p:extLst>
      <p:ext uri="{BB962C8B-B14F-4D97-AF65-F5344CB8AC3E}">
        <p14:creationId xmlns="" xmlns:p14="http://schemas.microsoft.com/office/powerpoint/2010/main" val="4285859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 to="" calcmode="lin" valueType="num">
                                      <p:cBhvr>
                                        <p:cTn id="7" dur="1" fill="hold"/>
                                        <p:tgtEl>
                                          <p:spTgt spid="25603">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5603">
                                            <p:txEl>
                                              <p:pRg st="4" end="4"/>
                                            </p:txEl>
                                          </p:spTgt>
                                        </p:tgtEl>
                                        <p:attrNameLst>
                                          <p:attrName>style.visibility</p:attrName>
                                        </p:attrNameLst>
                                      </p:cBhvr>
                                      <p:to>
                                        <p:strVal val="visible"/>
                                      </p:to>
                                    </p:set>
                                    <p:anim to="" calcmode="lin" valueType="num">
                                      <p:cBhvr>
                                        <p:cTn id="12" dur="1" fill="hold"/>
                                        <p:tgtEl>
                                          <p:spTgt spid="2560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How big are cells?</a:t>
            </a:r>
          </a:p>
        </p:txBody>
      </p:sp>
      <p:sp>
        <p:nvSpPr>
          <p:cNvPr id="15363" name="Rectangle 3"/>
          <p:cNvSpPr>
            <a:spLocks noGrp="1" noChangeArrowheads="1"/>
          </p:cNvSpPr>
          <p:nvPr>
            <p:ph type="body" idx="1"/>
          </p:nvPr>
        </p:nvSpPr>
        <p:spPr/>
        <p:txBody>
          <a:bodyPr/>
          <a:lstStyle/>
          <a:p>
            <a:pPr eaLnBrk="1" hangingPunct="1"/>
            <a:r>
              <a:rPr lang="en-US" smtClean="0"/>
              <a:t>Largest cell = yolk of an ostrich egg</a:t>
            </a:r>
          </a:p>
          <a:p>
            <a:pPr eaLnBrk="1" hangingPunct="1"/>
            <a:endParaRPr lang="en-US" smtClean="0"/>
          </a:p>
        </p:txBody>
      </p:sp>
      <p:pic>
        <p:nvPicPr>
          <p:cNvPr id="15364" name="Picture 9" descr="spaceball"/>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90750" y="1643063"/>
            <a:ext cx="4762500" cy="3571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5" name="Picture 11" descr="spaceball"/>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90750" y="1643063"/>
            <a:ext cx="4762500" cy="3571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6" name="Picture 15" descr="1262329163_38419405f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819400"/>
            <a:ext cx="4762500" cy="3571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7" name="Picture 17" descr="Ostrich_eg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24400" y="2819400"/>
            <a:ext cx="4419600" cy="358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72922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3674</TotalTime>
  <Words>1399</Words>
  <Application>Microsoft Office PowerPoint</Application>
  <PresentationFormat>On-screen Show (4:3)</PresentationFormat>
  <Paragraphs>376</Paragraphs>
  <Slides>47</Slides>
  <Notes>3</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Human Reproduction</vt:lpstr>
      <vt:lpstr>Size of Human Cells &amp; Gametes</vt:lpstr>
      <vt:lpstr>How big are cells?</vt:lpstr>
      <vt:lpstr>How big are cells?</vt:lpstr>
      <vt:lpstr>How big are cells?</vt:lpstr>
      <vt:lpstr>How big are cells?</vt:lpstr>
      <vt:lpstr>How big are cells?</vt:lpstr>
      <vt:lpstr>How big are cells?</vt:lpstr>
      <vt:lpstr>How big are cells?</vt:lpstr>
      <vt:lpstr>Male Sperm Cell</vt:lpstr>
      <vt:lpstr>Summary Of Gametes</vt:lpstr>
      <vt:lpstr>How Does the Body Know What to Do?</vt:lpstr>
      <vt:lpstr>How Do Hormones Work? </vt:lpstr>
      <vt:lpstr>Hormones –Male Reproductive System</vt:lpstr>
      <vt:lpstr>Hormones–Female Reproductive System</vt:lpstr>
      <vt:lpstr>Answers- Sex Cells A Different Story</vt:lpstr>
      <vt:lpstr>Answers – Meiosis (Partner guessing)</vt:lpstr>
      <vt:lpstr>Assignment for Period 6</vt:lpstr>
      <vt:lpstr>Agreements When Discussing or Drawing  Reproductive System Concepts</vt:lpstr>
      <vt:lpstr>Female Reproductive System</vt:lpstr>
      <vt:lpstr>The Female Reproductive  System</vt:lpstr>
      <vt:lpstr>Label 6 parts</vt:lpstr>
      <vt:lpstr>Miracle of Life – Female Gamete Production</vt:lpstr>
      <vt:lpstr>Miracle of Life Summary – Female Gamete Production</vt:lpstr>
      <vt:lpstr>Male Reproductive System </vt:lpstr>
      <vt:lpstr>Slide 26</vt:lpstr>
      <vt:lpstr>The Male Reproductive System</vt:lpstr>
      <vt:lpstr>Slide 28</vt:lpstr>
      <vt:lpstr>Slide 29</vt:lpstr>
      <vt:lpstr> Label 3 parts </vt:lpstr>
      <vt:lpstr>Miracle of Life – Male Gamete Production</vt:lpstr>
      <vt:lpstr>Miracle of Life – Male Gamete Production (9-4)</vt:lpstr>
      <vt:lpstr>Miracle of Life – Male Gamete Production (9-9)</vt:lpstr>
      <vt:lpstr>Male &amp; Female Reproductive System Practice</vt:lpstr>
      <vt:lpstr>Label 6 parts</vt:lpstr>
      <vt:lpstr>Slide 36</vt:lpstr>
      <vt:lpstr>Slide 37</vt:lpstr>
      <vt:lpstr>2 Possibilities for the Egg Cell</vt:lpstr>
      <vt:lpstr>Fertilization</vt:lpstr>
      <vt:lpstr>Menstruation</vt:lpstr>
      <vt:lpstr>Menstruation and Fertilization</vt:lpstr>
      <vt:lpstr>Meiosis</vt:lpstr>
      <vt:lpstr>Slide 43</vt:lpstr>
      <vt:lpstr>Slide 44</vt:lpstr>
      <vt:lpstr>Long Term View 9-4</vt:lpstr>
      <vt:lpstr>Long Term View 9-9</vt:lpstr>
      <vt:lpstr>Project: Baby Timeline</vt:lpstr>
    </vt:vector>
  </TitlesOfParts>
  <Company>Pembina Trails School Division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Size of Human Cells</dc:title>
  <dc:creator>Mona Maxwell</dc:creator>
  <cp:lastModifiedBy>anom</cp:lastModifiedBy>
  <cp:revision>200</cp:revision>
  <dcterms:created xsi:type="dcterms:W3CDTF">2013-10-09T21:01:42Z</dcterms:created>
  <dcterms:modified xsi:type="dcterms:W3CDTF">2013-11-14T13:51:01Z</dcterms:modified>
</cp:coreProperties>
</file>