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7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6" r:id="rId11"/>
    <p:sldId id="263" r:id="rId12"/>
    <p:sldId id="275" r:id="rId13"/>
    <p:sldId id="274" r:id="rId14"/>
    <p:sldId id="264" r:id="rId15"/>
    <p:sldId id="265" r:id="rId16"/>
    <p:sldId id="267" r:id="rId17"/>
    <p:sldId id="268" r:id="rId18"/>
    <p:sldId id="269" r:id="rId19"/>
    <p:sldId id="278" r:id="rId20"/>
    <p:sldId id="271" r:id="rId21"/>
    <p:sldId id="279" r:id="rId22"/>
    <p:sldId id="276" r:id="rId23"/>
    <p:sldId id="280" r:id="rId24"/>
    <p:sldId id="273" r:id="rId25"/>
    <p:sldId id="272" r:id="rId26"/>
    <p:sldId id="281" r:id="rId27"/>
  </p:sldIdLst>
  <p:sldSz cx="9144000" cy="6858000" type="screen4x3"/>
  <p:notesSz cx="7010400" cy="93964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75BD-CE2C-471A-9134-CC405BE43B99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D04C-F357-4E16-9D59-B8B685DBCEA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75BD-CE2C-471A-9134-CC405BE43B99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D04C-F357-4E16-9D59-B8B685DBCEA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75BD-CE2C-471A-9134-CC405BE43B99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D04C-F357-4E16-9D59-B8B685DBCEA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75BD-CE2C-471A-9134-CC405BE43B99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D04C-F357-4E16-9D59-B8B685DBCEA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75BD-CE2C-471A-9134-CC405BE43B99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D04C-F357-4E16-9D59-B8B685DBCEA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75BD-CE2C-471A-9134-CC405BE43B99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D04C-F357-4E16-9D59-B8B685DBCEA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75BD-CE2C-471A-9134-CC405BE43B99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D04C-F357-4E16-9D59-B8B685DBCEA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75BD-CE2C-471A-9134-CC405BE43B99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D04C-F357-4E16-9D59-B8B685DBCEA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75BD-CE2C-471A-9134-CC405BE43B99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D04C-F357-4E16-9D59-B8B685DBCEA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75BD-CE2C-471A-9134-CC405BE43B99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D04C-F357-4E16-9D59-B8B685DBCEA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75BD-CE2C-471A-9134-CC405BE43B99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D04C-F357-4E16-9D59-B8B685DBCEA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A75BD-CE2C-471A-9134-CC405BE43B99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CD04C-F357-4E16-9D59-B8B685DBCEA5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egLVn_1oCE&amp;safe=activ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Wou1Udu_vr8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ng.com/videos/search?q=how+DNA+makes+proteins&amp;FORM=VIRE7&amp;adlt=strict#view=detail&amp;mid=E5C5BB496C677BB1103DE5C5BB496C677BB1103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 Sept 14 – Weds Sept 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Mon Sept 14(Day 5) per 5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DNA – texts, 2 videos, </a:t>
            </a:r>
            <a:r>
              <a:rPr lang="en-US" dirty="0" err="1" smtClean="0">
                <a:solidFill>
                  <a:srgbClr val="FF0000"/>
                </a:solidFill>
              </a:rPr>
              <a:t>prelabs</a:t>
            </a:r>
            <a:r>
              <a:rPr lang="en-US" dirty="0" smtClean="0">
                <a:solidFill>
                  <a:srgbClr val="FF0000"/>
                </a:solidFill>
              </a:rPr>
              <a:t> assigned</a:t>
            </a:r>
          </a:p>
          <a:p>
            <a:r>
              <a:rPr lang="en-US" dirty="0" smtClean="0"/>
              <a:t>Tues Sept 15 (Day 6) per 7,8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  Finish video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- Demo DNA Extraction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-Contracts signed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err="1" smtClean="0">
                <a:solidFill>
                  <a:srgbClr val="FF0000"/>
                </a:solidFill>
              </a:rPr>
              <a:t>Prelabs</a:t>
            </a:r>
            <a:r>
              <a:rPr lang="en-US" dirty="0" smtClean="0">
                <a:solidFill>
                  <a:srgbClr val="FF0000"/>
                </a:solidFill>
              </a:rPr>
              <a:t> due by end of class today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-Vocabulary – 3 point approach</a:t>
            </a:r>
          </a:p>
          <a:p>
            <a:r>
              <a:rPr lang="en-US" dirty="0" smtClean="0"/>
              <a:t>Thurs Sept 17 (Day 2) per 6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Pre-labs </a:t>
            </a:r>
            <a:r>
              <a:rPr lang="en-US" dirty="0" smtClean="0">
                <a:solidFill>
                  <a:srgbClr val="FF0000"/>
                </a:solidFill>
              </a:rPr>
              <a:t>MAY be returned</a:t>
            </a:r>
          </a:p>
          <a:p>
            <a:r>
              <a:rPr lang="en-US" dirty="0"/>
              <a:t>Weds Sept 23 (Day 6) Per 7,8 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DNA Extraction Lab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58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(copy this)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4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Complete Worksheet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Sex Cells – A Different Story</a:t>
            </a:r>
          </a:p>
          <a:p>
            <a:r>
              <a:rPr lang="en-CA" dirty="0" smtClean="0"/>
              <a:t>How Do Number of Chromosomes in Body Cells Compare to Sex Cells?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 cells – A Different Story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What’s MITOSIS???</a:t>
            </a:r>
          </a:p>
          <a:p>
            <a:r>
              <a:rPr lang="en-US" dirty="0" smtClean="0"/>
              <a:t>Mitosis is a way of cells reproducing (making photocopies of themselves)</a:t>
            </a:r>
          </a:p>
          <a:p>
            <a:r>
              <a:rPr lang="en-US" dirty="0" smtClean="0"/>
              <a:t>Meiosis is a way </a:t>
            </a:r>
            <a:r>
              <a:rPr lang="en-US" smtClean="0"/>
              <a:t>of making SEX </a:t>
            </a:r>
            <a:r>
              <a:rPr lang="en-US" dirty="0" smtClean="0"/>
              <a:t>cells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GAMETE is another word for sex cell (egg or sperm)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05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Chromosome</a:t>
            </a:r>
          </a:p>
          <a:p>
            <a:r>
              <a:rPr lang="en-US" dirty="0" smtClean="0"/>
              <a:t>Double helix</a:t>
            </a:r>
          </a:p>
          <a:p>
            <a:r>
              <a:rPr lang="en-US" dirty="0" smtClean="0"/>
              <a:t>Nitrogen base</a:t>
            </a:r>
          </a:p>
          <a:p>
            <a:r>
              <a:rPr lang="en-US" dirty="0" smtClean="0"/>
              <a:t>gene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41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</a:t>
            </a:r>
            <a:r>
              <a:rPr lang="en-CA" dirty="0" smtClean="0"/>
              <a:t>ach chromosome is made of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47" y="1772816"/>
            <a:ext cx="8152593" cy="3672408"/>
          </a:xfrm>
        </p:spPr>
      </p:pic>
      <p:sp>
        <p:nvSpPr>
          <p:cNvPr id="5" name="TextBox 4"/>
          <p:cNvSpPr txBox="1"/>
          <p:nvPr/>
        </p:nvSpPr>
        <p:spPr>
          <a:xfrm>
            <a:off x="3635896" y="58772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DNA 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</a:t>
            </a:r>
            <a:r>
              <a:rPr lang="en-CA" dirty="0" smtClean="0"/>
              <a:t>s </a:t>
            </a:r>
            <a:r>
              <a:rPr lang="en-CA" dirty="0" smtClean="0">
                <a:solidFill>
                  <a:srgbClr val="FF0000"/>
                </a:solidFill>
              </a:rPr>
              <a:t>D</a:t>
            </a:r>
            <a:r>
              <a:rPr lang="en-CA" dirty="0" smtClean="0"/>
              <a:t>eoxyribo</a:t>
            </a:r>
            <a:r>
              <a:rPr lang="en-CA" dirty="0" smtClean="0">
                <a:solidFill>
                  <a:srgbClr val="FF0000"/>
                </a:solidFill>
              </a:rPr>
              <a:t>n</a:t>
            </a:r>
            <a:r>
              <a:rPr lang="en-CA" dirty="0" smtClean="0"/>
              <a:t>ucleic </a:t>
            </a:r>
            <a:r>
              <a:rPr lang="en-CA" dirty="0" smtClean="0">
                <a:solidFill>
                  <a:srgbClr val="FF0000"/>
                </a:solidFill>
              </a:rPr>
              <a:t>a</a:t>
            </a:r>
            <a:r>
              <a:rPr lang="en-CA" dirty="0" smtClean="0"/>
              <a:t>cid</a:t>
            </a:r>
          </a:p>
          <a:p>
            <a:r>
              <a:rPr lang="en-CA" dirty="0" smtClean="0"/>
              <a:t>It is the molecule that chromosomes are made of.</a:t>
            </a:r>
          </a:p>
          <a:p>
            <a:r>
              <a:rPr lang="en-CA" dirty="0" smtClean="0"/>
              <a:t>In one chromosome there is about 2 meters of DNA (in a human body there are 3 trillion cells so there is 10-20 billion miles of DNA)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DNA: Double Helix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050" u="sng" dirty="0">
                <a:hlinkClick r:id="rId2"/>
              </a:rPr>
              <a:t>http://</a:t>
            </a:r>
            <a:r>
              <a:rPr lang="en-US" sz="1050" u="sng" dirty="0" smtClean="0">
                <a:hlinkClick r:id="rId2"/>
              </a:rPr>
              <a:t>www.youtube.com/watch?v=VegLVn_1oCE&amp;safe=active</a:t>
            </a:r>
            <a:endParaRPr lang="en-US" sz="1050" u="sng" dirty="0" smtClean="0"/>
          </a:p>
          <a:p>
            <a:pPr marL="0" indent="0">
              <a:buNone/>
            </a:pPr>
            <a:r>
              <a:rPr lang="en-US" sz="1050" u="sng" dirty="0" smtClean="0"/>
              <a:t>Also a cool video  </a:t>
            </a:r>
            <a:r>
              <a:rPr lang="en-US" sz="1050" u="sng" dirty="0" smtClean="0">
                <a:sym typeface="Wingdings" panose="05000000000000000000" pitchFamily="2" charset="2"/>
              </a:rPr>
              <a:t> </a:t>
            </a:r>
            <a:r>
              <a:rPr lang="en-US" sz="1050" u="sng" dirty="0" smtClean="0"/>
              <a:t>https</a:t>
            </a:r>
            <a:r>
              <a:rPr lang="en-US" sz="1050" u="sng" dirty="0"/>
              <a:t>://www.youtube.com/watch?v=2HgL5OFip-0</a:t>
            </a:r>
            <a:endParaRPr lang="en-US" sz="1050" dirty="0"/>
          </a:p>
          <a:p>
            <a:pPr lvl="0"/>
            <a:r>
              <a:rPr lang="en-US" dirty="0"/>
              <a:t>Watson was a _________________. Crick was a __________________.  They worked at C</a:t>
            </a:r>
            <a:r>
              <a:rPr lang="en-US" dirty="0" smtClean="0"/>
              <a:t>ambridge </a:t>
            </a:r>
            <a:r>
              <a:rPr lang="en-US" dirty="0"/>
              <a:t>in England.</a:t>
            </a:r>
          </a:p>
          <a:p>
            <a:pPr lvl="0"/>
            <a:r>
              <a:rPr lang="en-US" dirty="0"/>
              <a:t>What did Rosalyn Franklin contribute to the discovery of DNA</a:t>
            </a:r>
            <a:r>
              <a:rPr lang="en-US" dirty="0" smtClean="0"/>
              <a:t>?</a:t>
            </a:r>
          </a:p>
          <a:p>
            <a:pPr marL="0" lvl="0" indent="0" algn="ctr">
              <a:buNone/>
            </a:pPr>
            <a:r>
              <a:rPr lang="en-US" u="sng" dirty="0" smtClean="0"/>
              <a:t>Structure of DNA</a:t>
            </a:r>
            <a:endParaRPr lang="en-US" u="sng" dirty="0"/>
          </a:p>
          <a:p>
            <a:pPr lvl="0"/>
            <a:r>
              <a:rPr lang="en-US" dirty="0"/>
              <a:t> </a:t>
            </a:r>
            <a:r>
              <a:rPr lang="en-US" dirty="0" smtClean="0"/>
              <a:t>Describe the structure of DNA.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47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Scientists Who Discovered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Watson was a _________________. Crick was a __________________.  They worked at Cambridge in England.</a:t>
            </a:r>
          </a:p>
          <a:p>
            <a:pPr lvl="0"/>
            <a:r>
              <a:rPr lang="en-US" dirty="0"/>
              <a:t>What did Rosalyn Franklin contribute to the discovery of DNA?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73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929411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 </a:t>
            </a:r>
            <a:r>
              <a:rPr lang="en-US" dirty="0" smtClean="0"/>
              <a:t>Safety</a:t>
            </a:r>
          </a:p>
          <a:p>
            <a:pPr lvl="0"/>
            <a:r>
              <a:rPr lang="en-US" dirty="0" smtClean="0"/>
              <a:t>Groups</a:t>
            </a:r>
          </a:p>
          <a:p>
            <a:pPr marL="0" lvl="0" indent="0">
              <a:buNone/>
            </a:pPr>
            <a:r>
              <a:rPr lang="en-US" dirty="0" smtClean="0"/>
              <a:t>1 Dong, Zach, Jenna-</a:t>
            </a:r>
            <a:r>
              <a:rPr lang="en-US" sz="1600" dirty="0" smtClean="0">
                <a:solidFill>
                  <a:srgbClr val="FF0000"/>
                </a:solidFill>
              </a:rPr>
              <a:t>excellent</a:t>
            </a:r>
            <a:r>
              <a:rPr lang="en-US" dirty="0" smtClean="0"/>
              <a:t>   7Elise, </a:t>
            </a:r>
            <a:r>
              <a:rPr lang="en-US" dirty="0" err="1" smtClean="0"/>
              <a:t>Aminat</a:t>
            </a:r>
            <a:r>
              <a:rPr lang="en-US" dirty="0" smtClean="0"/>
              <a:t>, Camryn </a:t>
            </a:r>
            <a:r>
              <a:rPr lang="en-US" sz="1100" dirty="0" smtClean="0">
                <a:solidFill>
                  <a:srgbClr val="FF0000"/>
                </a:solidFill>
              </a:rPr>
              <a:t>excellent</a:t>
            </a:r>
            <a:endParaRPr lang="en-US" sz="1100" dirty="0" smtClean="0"/>
          </a:p>
          <a:p>
            <a:pPr marL="0" lvl="0" indent="0">
              <a:buNone/>
            </a:pPr>
            <a:r>
              <a:rPr lang="en-US" dirty="0" smtClean="0"/>
              <a:t>2 Liam, Sterling	                 8 Tia, </a:t>
            </a:r>
            <a:r>
              <a:rPr lang="en-US" dirty="0" err="1" smtClean="0"/>
              <a:t>Xuejun</a:t>
            </a:r>
            <a:r>
              <a:rPr lang="en-US" dirty="0" smtClean="0"/>
              <a:t> – </a:t>
            </a:r>
            <a:r>
              <a:rPr lang="en-US" sz="1100" dirty="0" smtClean="0">
                <a:solidFill>
                  <a:srgbClr val="FF0000"/>
                </a:solidFill>
              </a:rPr>
              <a:t>excellent! G,G</a:t>
            </a:r>
          </a:p>
          <a:p>
            <a:pPr marL="0" lvl="0" indent="0">
              <a:buNone/>
            </a:pPr>
            <a:r>
              <a:rPr lang="en-US" sz="1100" dirty="0" smtClean="0">
                <a:solidFill>
                  <a:srgbClr val="FF0000"/>
                </a:solidFill>
              </a:rPr>
              <a:t> Stupendous! write-up left behind</a:t>
            </a:r>
          </a:p>
          <a:p>
            <a:pPr marL="0" lvl="0" indent="0">
              <a:buNone/>
            </a:pPr>
            <a:r>
              <a:rPr lang="en-US" dirty="0" smtClean="0"/>
              <a:t>3 </a:t>
            </a:r>
            <a:r>
              <a:rPr lang="en-US" dirty="0" err="1" smtClean="0"/>
              <a:t>Sandro</a:t>
            </a:r>
            <a:r>
              <a:rPr lang="en-US" dirty="0" smtClean="0"/>
              <a:t>, </a:t>
            </a:r>
            <a:r>
              <a:rPr lang="en-US" dirty="0" err="1" smtClean="0"/>
              <a:t>Lem</a:t>
            </a:r>
            <a:r>
              <a:rPr lang="en-US" dirty="0" smtClean="0"/>
              <a:t>, Tobi </a:t>
            </a:r>
            <a:r>
              <a:rPr lang="en-US" sz="1200" dirty="0" smtClean="0">
                <a:solidFill>
                  <a:srgbClr val="FF0000"/>
                </a:solidFill>
              </a:rPr>
              <a:t>excellent – </a:t>
            </a:r>
            <a:r>
              <a:rPr lang="en-US" sz="1200" smtClean="0">
                <a:solidFill>
                  <a:srgbClr val="FF0000"/>
                </a:solidFill>
              </a:rPr>
              <a:t>G,G</a:t>
            </a:r>
            <a:r>
              <a:rPr lang="en-US" sz="1200" smtClean="0"/>
              <a:t>  </a:t>
            </a:r>
            <a:r>
              <a:rPr lang="en-US" smtClean="0"/>
              <a:t>  9Daniel </a:t>
            </a:r>
            <a:r>
              <a:rPr lang="en-US" dirty="0" smtClean="0"/>
              <a:t>, Syed, </a:t>
            </a:r>
            <a:r>
              <a:rPr lang="en-US" dirty="0" err="1" smtClean="0"/>
              <a:t>Arslan</a:t>
            </a:r>
            <a:r>
              <a:rPr lang="en-US" dirty="0" smtClean="0"/>
              <a:t>- </a:t>
            </a:r>
            <a:r>
              <a:rPr lang="en-US" sz="1100" dirty="0" smtClean="0">
                <a:solidFill>
                  <a:srgbClr val="FF0000"/>
                </a:solidFill>
              </a:rPr>
              <a:t>GSS</a:t>
            </a:r>
          </a:p>
          <a:p>
            <a:pPr marL="0" lvl="0" indent="0">
              <a:buNone/>
            </a:pPr>
            <a:r>
              <a:rPr lang="en-US" dirty="0" smtClean="0"/>
              <a:t>4 </a:t>
            </a:r>
            <a:r>
              <a:rPr lang="en-US" dirty="0" err="1" smtClean="0">
                <a:solidFill>
                  <a:srgbClr val="FF0000"/>
                </a:solidFill>
              </a:rPr>
              <a:t>Sihan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Bradian</a:t>
            </a:r>
            <a:r>
              <a:rPr lang="en-US" dirty="0" smtClean="0">
                <a:solidFill>
                  <a:srgbClr val="FF0000"/>
                </a:solidFill>
              </a:rPr>
              <a:t>, Nathan –GSS </a:t>
            </a:r>
          </a:p>
          <a:p>
            <a:pPr marL="0" lvl="0" indent="0">
              <a:buNone/>
            </a:pPr>
            <a:r>
              <a:rPr lang="en-US" dirty="0" smtClean="0"/>
              <a:t>5 </a:t>
            </a:r>
            <a:r>
              <a:rPr lang="en-US" dirty="0" err="1" smtClean="0"/>
              <a:t>Chaeyeon</a:t>
            </a:r>
            <a:r>
              <a:rPr lang="en-US" dirty="0" smtClean="0"/>
              <a:t>, Sheila, Cleo – </a:t>
            </a:r>
            <a:r>
              <a:rPr lang="en-US" sz="1100" dirty="0" smtClean="0">
                <a:solidFill>
                  <a:srgbClr val="FF0000"/>
                </a:solidFill>
              </a:rPr>
              <a:t>fantastic!</a:t>
            </a:r>
          </a:p>
          <a:p>
            <a:pPr marL="0" lvl="0" indent="0">
              <a:buNone/>
            </a:pPr>
            <a:r>
              <a:rPr lang="en-US" dirty="0" smtClean="0"/>
              <a:t>6 </a:t>
            </a:r>
            <a:r>
              <a:rPr lang="en-US" dirty="0" smtClean="0">
                <a:solidFill>
                  <a:srgbClr val="FF0000"/>
                </a:solidFill>
              </a:rPr>
              <a:t>Joanne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Laila</a:t>
            </a:r>
            <a:r>
              <a:rPr lang="en-US" dirty="0" smtClean="0"/>
              <a:t>, Dana – </a:t>
            </a:r>
            <a:r>
              <a:rPr lang="en-US" sz="1100" dirty="0" smtClean="0">
                <a:solidFill>
                  <a:srgbClr val="FF0000"/>
                </a:solidFill>
              </a:rPr>
              <a:t>kiwi bag in recycling????</a:t>
            </a:r>
          </a:p>
          <a:p>
            <a:pPr marL="0" lvl="0" indent="0">
              <a:buNone/>
            </a:pPr>
            <a:r>
              <a:rPr lang="en-US" sz="1100" dirty="0" smtClean="0">
                <a:solidFill>
                  <a:srgbClr val="FF0000"/>
                </a:solidFill>
              </a:rPr>
              <a:t>Chasity, Laila, Joanne – write-up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76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 Describe the structure of DNA.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0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1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>
                <a:hlinkClick r:id="rId2"/>
              </a:rPr>
              <a:t>Handout</a:t>
            </a:r>
          </a:p>
          <a:p>
            <a:r>
              <a:rPr lang="en-US" b="1" u="sng" dirty="0" smtClean="0">
                <a:hlinkClick r:id="rId2"/>
              </a:rPr>
              <a:t>http</a:t>
            </a:r>
            <a:r>
              <a:rPr lang="en-US" b="1" u="sng" dirty="0">
                <a:hlinkClick r:id="rId2"/>
              </a:rPr>
              <a:t>://www.youtube.com/watch?v=Wou1Udu_vr8</a:t>
            </a:r>
            <a:endParaRPr lang="en-US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49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 Sept 28 – Fri Oct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Mon Sept 28 (Day </a:t>
            </a:r>
            <a:r>
              <a:rPr lang="en-US" dirty="0" smtClean="0"/>
              <a:t>3) </a:t>
            </a:r>
            <a:r>
              <a:rPr lang="en-US" dirty="0" smtClean="0"/>
              <a:t>per </a:t>
            </a:r>
            <a:r>
              <a:rPr lang="en-US" dirty="0" smtClean="0"/>
              <a:t>5</a:t>
            </a:r>
          </a:p>
          <a:p>
            <a:pPr marL="0" indent="0">
              <a:buNone/>
            </a:pPr>
            <a:r>
              <a:rPr lang="en-US" dirty="0" smtClean="0"/>
              <a:t>	DNA “Quiz”</a:t>
            </a:r>
            <a:endParaRPr lang="en-US" dirty="0" smtClean="0"/>
          </a:p>
          <a:p>
            <a:r>
              <a:rPr lang="en-US" dirty="0" smtClean="0"/>
              <a:t>Tues </a:t>
            </a:r>
            <a:r>
              <a:rPr lang="en-US" dirty="0" smtClean="0"/>
              <a:t>Sept </a:t>
            </a:r>
            <a:r>
              <a:rPr lang="en-US" dirty="0" smtClean="0"/>
              <a:t>29</a:t>
            </a:r>
            <a:r>
              <a:rPr lang="en-US" dirty="0" smtClean="0"/>
              <a:t> </a:t>
            </a:r>
            <a:r>
              <a:rPr lang="en-US" dirty="0" smtClean="0"/>
              <a:t>(Day </a:t>
            </a:r>
            <a:r>
              <a:rPr lang="en-US" dirty="0" smtClean="0"/>
              <a:t>4) </a:t>
            </a:r>
            <a:r>
              <a:rPr lang="en-US" dirty="0" smtClean="0"/>
              <a:t>per </a:t>
            </a:r>
            <a:r>
              <a:rPr lang="en-US" dirty="0" smtClean="0"/>
              <a:t>1,7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Contracts signed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Vocabulary – 3 point approach</a:t>
            </a:r>
          </a:p>
          <a:p>
            <a:r>
              <a:rPr lang="en-US" dirty="0" smtClean="0"/>
              <a:t>Weds Sept 30 (Day 5)</a:t>
            </a:r>
          </a:p>
          <a:p>
            <a:r>
              <a:rPr lang="en-US" dirty="0" smtClean="0"/>
              <a:t>Thurs Oct 1 </a:t>
            </a:r>
            <a:r>
              <a:rPr lang="en-US" dirty="0" smtClean="0"/>
              <a:t>(Day </a:t>
            </a:r>
            <a:r>
              <a:rPr lang="en-US" dirty="0" smtClean="0"/>
              <a:t>6) </a:t>
            </a:r>
            <a:r>
              <a:rPr lang="en-US" dirty="0" smtClean="0"/>
              <a:t>per </a:t>
            </a:r>
            <a:r>
              <a:rPr lang="en-US" dirty="0" smtClean="0"/>
              <a:t>7,8</a:t>
            </a:r>
            <a:endParaRPr lang="en-US" dirty="0" smtClean="0"/>
          </a:p>
          <a:p>
            <a:r>
              <a:rPr lang="en-US" dirty="0" smtClean="0"/>
              <a:t>Mon Oct </a:t>
            </a:r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en-US" dirty="0"/>
              <a:t>(Day </a:t>
            </a:r>
            <a:r>
              <a:rPr lang="en-US" dirty="0"/>
              <a:t>2</a:t>
            </a:r>
            <a:r>
              <a:rPr lang="en-US" dirty="0" smtClean="0"/>
              <a:t>) </a:t>
            </a:r>
            <a:r>
              <a:rPr lang="en-US" dirty="0"/>
              <a:t>Per </a:t>
            </a:r>
            <a:r>
              <a:rPr lang="en-US" dirty="0" smtClean="0"/>
              <a:t>6</a:t>
            </a:r>
          </a:p>
          <a:p>
            <a:r>
              <a:rPr lang="en-US" dirty="0" smtClean="0"/>
              <a:t>Tues Oct 6 (Day 3) per 5 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25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US" sz="1200" dirty="0" smtClean="0"/>
              <a:t>Source: Retrieved September 17, 2015 from http</a:t>
            </a:r>
            <a:r>
              <a:rPr lang="en-US" sz="1200" dirty="0"/>
              <a:t>://www.thednall.com/images/what_img2.png</a:t>
            </a:r>
            <a:br>
              <a:rPr lang="en-US" sz="1200" dirty="0"/>
            </a:br>
            <a:endParaRPr lang="en-US" sz="1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091576"/>
            <a:ext cx="6231312" cy="5577784"/>
          </a:xfrm>
        </p:spPr>
      </p:pic>
    </p:spTree>
    <p:extLst>
      <p:ext uri="{BB962C8B-B14F-4D97-AF65-F5344CB8AC3E}">
        <p14:creationId xmlns:p14="http://schemas.microsoft.com/office/powerpoint/2010/main" val="374141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Describe </a:t>
            </a:r>
            <a:r>
              <a:rPr lang="en-US" dirty="0"/>
              <a:t>the structure of DNA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Double helix (twisted ladder)</a:t>
            </a:r>
          </a:p>
          <a:p>
            <a:pPr lvl="0"/>
            <a:r>
              <a:rPr lang="en-US" dirty="0" smtClean="0"/>
              <a:t>Phosphate and sugar “backbone”</a:t>
            </a:r>
          </a:p>
          <a:p>
            <a:pPr lvl="0"/>
            <a:r>
              <a:rPr lang="en-US" dirty="0" smtClean="0"/>
              <a:t>4 nitrogen bases </a:t>
            </a:r>
          </a:p>
          <a:p>
            <a:pPr lvl="1"/>
            <a:r>
              <a:rPr lang="en-US" dirty="0" smtClean="0"/>
              <a:t>Adenine (A)</a:t>
            </a:r>
          </a:p>
          <a:p>
            <a:pPr lvl="1"/>
            <a:r>
              <a:rPr lang="en-US" dirty="0" smtClean="0"/>
              <a:t>Thymine (T)		A &amp; T always pair together</a:t>
            </a:r>
          </a:p>
          <a:p>
            <a:pPr lvl="1"/>
            <a:r>
              <a:rPr lang="en-US" dirty="0" smtClean="0"/>
              <a:t>Cytosine (C)</a:t>
            </a:r>
          </a:p>
          <a:p>
            <a:pPr lvl="1"/>
            <a:r>
              <a:rPr lang="en-US" dirty="0" smtClean="0"/>
              <a:t>Guanine (G)		C &amp; G always pair together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97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Worksheet: DNA “Quiz”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1) DNA</a:t>
            </a:r>
          </a:p>
          <a:p>
            <a:pPr marL="0" indent="0">
              <a:buNone/>
            </a:pPr>
            <a:r>
              <a:rPr lang="en-US" dirty="0" smtClean="0"/>
              <a:t>2) nucleotide</a:t>
            </a:r>
          </a:p>
          <a:p>
            <a:pPr marL="0" indent="0">
              <a:buNone/>
            </a:pPr>
            <a:r>
              <a:rPr lang="en-US" dirty="0" smtClean="0"/>
              <a:t>3) copied</a:t>
            </a:r>
          </a:p>
          <a:p>
            <a:pPr marL="0" indent="0">
              <a:buNone/>
            </a:pPr>
            <a:r>
              <a:rPr lang="en-US" dirty="0" smtClean="0"/>
              <a:t>4) nitrogen bases</a:t>
            </a:r>
          </a:p>
          <a:p>
            <a:pPr marL="0" indent="0">
              <a:buNone/>
            </a:pPr>
            <a:r>
              <a:rPr lang="en-US" dirty="0" smtClean="0"/>
              <a:t>5) C (cytosine) G (guanine), A (adenine), T (thymine)</a:t>
            </a:r>
          </a:p>
          <a:p>
            <a:pPr marL="0" indent="0">
              <a:buNone/>
            </a:pPr>
            <a:r>
              <a:rPr lang="en-US" dirty="0" smtClean="0"/>
              <a:t>6) (top) A, T, C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(bottom) G, C</a:t>
            </a:r>
          </a:p>
          <a:p>
            <a:pPr marL="0" indent="0">
              <a:buNone/>
            </a:pPr>
            <a:r>
              <a:rPr lang="en-US" dirty="0" smtClean="0"/>
              <a:t>7) bases</a:t>
            </a:r>
          </a:p>
        </p:txBody>
      </p:sp>
    </p:spTree>
    <p:extLst>
      <p:ext uri="{BB962C8B-B14F-4D97-AF65-F5344CB8AC3E}">
        <p14:creationId xmlns:p14="http://schemas.microsoft.com/office/powerpoint/2010/main" val="287830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“Quiz”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8) DNA is used to make proteins</a:t>
            </a:r>
          </a:p>
          <a:p>
            <a:pPr marL="0" indent="0">
              <a:buNone/>
            </a:pPr>
            <a:r>
              <a:rPr lang="en-US" dirty="0" smtClean="0"/>
              <a:t>9) A GENE is a portion of a chromosome ( a segment of DNA) that holds the code for a certain protein</a:t>
            </a:r>
          </a:p>
          <a:p>
            <a:pPr marL="0" indent="0">
              <a:buNone/>
            </a:pPr>
            <a:r>
              <a:rPr lang="en-US" dirty="0" smtClean="0"/>
              <a:t>10) DNA can be used to solve crimes because each human has a unique set of DNA </a:t>
            </a:r>
          </a:p>
          <a:p>
            <a:pPr marL="0" indent="0">
              <a:buNone/>
            </a:pPr>
            <a:r>
              <a:rPr lang="en-US" dirty="0" smtClean="0"/>
              <a:t>(except identical twins)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09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DNA can be unzipped &amp; copied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www.bing.com/videos/search?q=how+DNA+makes+proteins&amp;FORM=VIRE7&amp;adlt=strict#view=detail&amp;mid=E5C5BB496C677BB1103DE5C5BB496C677BB1103D</a:t>
            </a:r>
            <a:endParaRPr lang="en-US" dirty="0" smtClean="0"/>
          </a:p>
          <a:p>
            <a:r>
              <a:rPr lang="en-US" dirty="0"/>
              <a:t>http://www.bing.com/videos/search?q=Protein+Synthesis+Crash+Course&amp;Form=VQFRVP&amp;adlt=strict#view=detail&amp;mid=B9451DBB53E455D382C7B9451DBB53E455D382C7</a:t>
            </a:r>
          </a:p>
        </p:txBody>
      </p:sp>
    </p:spTree>
    <p:extLst>
      <p:ext uri="{BB962C8B-B14F-4D97-AF65-F5344CB8AC3E}">
        <p14:creationId xmlns:p14="http://schemas.microsoft.com/office/powerpoint/2010/main" val="1409842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Inside a Cell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A Tour of the Chromosomes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Humans, giraffes, chickens, gorillas or watermelons are made of </a:t>
            </a:r>
            <a:endParaRPr lang="en-CA" dirty="0"/>
          </a:p>
        </p:txBody>
      </p:sp>
      <p:pic>
        <p:nvPicPr>
          <p:cNvPr id="4" name="Content Placeholder 3" descr="apes and melon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15616" y="1556792"/>
            <a:ext cx="7161628" cy="3816424"/>
          </a:xfrm>
        </p:spPr>
      </p:pic>
      <p:sp>
        <p:nvSpPr>
          <p:cNvPr id="5" name="TextBox 4"/>
          <p:cNvSpPr txBox="1"/>
          <p:nvPr/>
        </p:nvSpPr>
        <p:spPr>
          <a:xfrm>
            <a:off x="3275856" y="5661248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dirty="0"/>
              <a:t>c</a:t>
            </a:r>
            <a:r>
              <a:rPr lang="en-CA" sz="4000" dirty="0" smtClean="0"/>
              <a:t>ells</a:t>
            </a:r>
            <a:endParaRPr lang="en-CA" sz="4000" dirty="0"/>
          </a:p>
        </p:txBody>
      </p:sp>
    </p:spTree>
  </p:cSld>
  <p:clrMapOvr>
    <a:masterClrMapping/>
  </p:clrMapOvr>
  <p:transition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Inside every cell is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801812"/>
            <a:ext cx="5486400" cy="3657600"/>
          </a:xfrm>
        </p:spPr>
      </p:pic>
      <p:sp>
        <p:nvSpPr>
          <p:cNvPr id="5" name="TextBox 4"/>
          <p:cNvSpPr txBox="1"/>
          <p:nvPr/>
        </p:nvSpPr>
        <p:spPr>
          <a:xfrm>
            <a:off x="2987824" y="5661248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/>
              <a:t>   a nucleus</a:t>
            </a:r>
            <a:endParaRPr lang="en-CA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Inside every nucleus there are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2483768" y="5517232"/>
            <a:ext cx="36004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                </a:t>
            </a:r>
            <a:r>
              <a:rPr lang="en-CA" sz="4000" dirty="0" smtClean="0"/>
              <a:t>chromosomes</a:t>
            </a:r>
            <a:endParaRPr lang="en-CA" sz="4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350" y="2123281"/>
            <a:ext cx="4559300" cy="3479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 humans there are 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46 chromosomes in all BODY cells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525735"/>
          </a:xfrm>
        </p:spPr>
        <p:txBody>
          <a:bodyPr>
            <a:normAutofit fontScale="92500"/>
          </a:bodyPr>
          <a:lstStyle/>
          <a:p>
            <a:r>
              <a:rPr lang="en-CA" dirty="0" smtClean="0"/>
              <a:t>23 chromosomes in all SEX cells</a:t>
            </a:r>
            <a:endParaRPr lang="en-CA" dirty="0"/>
          </a:p>
        </p:txBody>
      </p:sp>
      <p:pic>
        <p:nvPicPr>
          <p:cNvPr id="15" name="Content Placeholder 14" descr="General Female Male Reprod Organs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860032" y="2564904"/>
            <a:ext cx="2767335" cy="2808312"/>
          </a:xfrm>
        </p:spPr>
      </p:pic>
      <p:sp>
        <p:nvSpPr>
          <p:cNvPr id="13" name="Rectangle 12"/>
          <p:cNvSpPr/>
          <p:nvPr/>
        </p:nvSpPr>
        <p:spPr>
          <a:xfrm>
            <a:off x="1907705" y="6198990"/>
            <a:ext cx="1080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/>
              <a:t>(23 pairs)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5148064" y="6237312"/>
            <a:ext cx="2532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(23 single chromosomes)</a:t>
            </a:r>
            <a:endParaRPr lang="en-CA" dirty="0"/>
          </a:p>
        </p:txBody>
      </p:sp>
      <p:pic>
        <p:nvPicPr>
          <p:cNvPr id="17" name="Content Placeholder 16" descr="General Female Male Reprod Organ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55576" y="2636913"/>
            <a:ext cx="2592288" cy="2304256"/>
          </a:xfrm>
        </p:spPr>
      </p:pic>
      <p:cxnSp>
        <p:nvCxnSpPr>
          <p:cNvPr id="19" name="Straight Arrow Connector 18"/>
          <p:cNvCxnSpPr/>
          <p:nvPr/>
        </p:nvCxnSpPr>
        <p:spPr>
          <a:xfrm>
            <a:off x="899592" y="2420888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11560" y="3501008"/>
            <a:ext cx="36004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123728" y="2996952"/>
            <a:ext cx="79208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123728" y="4509120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004048" y="3284984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6948264" y="3429000"/>
            <a:ext cx="100811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491880" y="2924944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Testes contain sperm cells </a:t>
            </a:r>
          </a:p>
          <a:p>
            <a:r>
              <a:rPr lang="en-CA" dirty="0" smtClean="0"/>
              <a:t>(23 chromosomes)</a:t>
            </a:r>
            <a:endParaRPr lang="en-CA" dirty="0"/>
          </a:p>
        </p:txBody>
      </p:sp>
      <p:sp>
        <p:nvSpPr>
          <p:cNvPr id="31" name="TextBox 30"/>
          <p:cNvSpPr txBox="1"/>
          <p:nvPr/>
        </p:nvSpPr>
        <p:spPr>
          <a:xfrm>
            <a:off x="7668344" y="2924944"/>
            <a:ext cx="18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Ovaries </a:t>
            </a:r>
          </a:p>
          <a:p>
            <a:r>
              <a:rPr lang="en-CA" dirty="0" smtClean="0"/>
              <a:t>contain </a:t>
            </a:r>
          </a:p>
          <a:p>
            <a:r>
              <a:rPr lang="en-CA" dirty="0" smtClean="0"/>
              <a:t>egg cells </a:t>
            </a:r>
          </a:p>
          <a:p>
            <a:r>
              <a:rPr lang="en-CA" dirty="0" smtClean="0"/>
              <a:t>(23 chromosomes)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 cats there are 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41759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38 chromosomes</a:t>
            </a:r>
          </a:p>
          <a:p>
            <a:r>
              <a:rPr lang="en-CA" dirty="0"/>
              <a:t>i</a:t>
            </a:r>
            <a:r>
              <a:rPr lang="en-CA" dirty="0" smtClean="0"/>
              <a:t>n all body cells</a:t>
            </a:r>
            <a:endParaRPr lang="en-CA" dirty="0"/>
          </a:p>
        </p:txBody>
      </p:sp>
      <p:pic>
        <p:nvPicPr>
          <p:cNvPr id="8" name="Content Placeholder 7" descr="cat reproductive organ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9552" y="2454995"/>
            <a:ext cx="3600400" cy="3134245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19 chromosomes in all sex cells</a:t>
            </a:r>
            <a:endParaRPr lang="en-CA" dirty="0"/>
          </a:p>
        </p:txBody>
      </p:sp>
      <p:pic>
        <p:nvPicPr>
          <p:cNvPr id="7" name="Content Placeholder 6" descr="cat reproductive organs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572001" y="2276872"/>
            <a:ext cx="4149638" cy="3672408"/>
          </a:xfrm>
        </p:spPr>
      </p:pic>
      <p:cxnSp>
        <p:nvCxnSpPr>
          <p:cNvPr id="10" name="Straight Arrow Connector 9"/>
          <p:cNvCxnSpPr/>
          <p:nvPr/>
        </p:nvCxnSpPr>
        <p:spPr>
          <a:xfrm>
            <a:off x="395536" y="2708920"/>
            <a:ext cx="86409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95536" y="4437112"/>
            <a:ext cx="122413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843808" y="2348880"/>
            <a:ext cx="28803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0476656" y="3212976"/>
            <a:ext cx="576064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788024" y="134076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...and in the sex cells??????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164288" y="4149080"/>
            <a:ext cx="144016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642194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Why would sex cells have half the number of chromosomes as body cells?</a:t>
            </a:r>
            <a:endParaRPr lang="en-CA" dirty="0"/>
          </a:p>
        </p:txBody>
      </p:sp>
      <p:pic>
        <p:nvPicPr>
          <p:cNvPr id="9" name="Content Placeholder 8" descr="2 amorous ca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4461" y="2204864"/>
            <a:ext cx="5349165" cy="3240360"/>
          </a:xfrm>
        </p:spPr>
      </p:pic>
      <p:sp>
        <p:nvSpPr>
          <p:cNvPr id="10" name="Rounded Rectangular Callout 9"/>
          <p:cNvSpPr/>
          <p:nvPr/>
        </p:nvSpPr>
        <p:spPr>
          <a:xfrm rot="21108224">
            <a:off x="151768" y="1973943"/>
            <a:ext cx="2661063" cy="2002491"/>
          </a:xfrm>
          <a:prstGeom prst="wedgeRoundRectCallout">
            <a:avLst>
              <a:gd name="adj1" fmla="val 84735"/>
              <a:gd name="adj2" fmla="val 434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I only have 19 chromosomes in my sperm cells to give, my love!</a:t>
            </a:r>
            <a:endParaRPr lang="en-CA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5220072" y="1700808"/>
            <a:ext cx="3528392" cy="165618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This is perfect! I have 19 chromosomes in my egg cells as well. Together we can make a new kitten 1 cell big ....</a:t>
            </a:r>
          </a:p>
          <a:p>
            <a:pPr algn="ctr"/>
            <a:r>
              <a:rPr lang="en-CA" dirty="0" smtClean="0"/>
              <a:t>with 38 chromosomes!!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build="allAtOnce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1422</TotalTime>
  <Words>585</Words>
  <Application>Microsoft Office PowerPoint</Application>
  <PresentationFormat>On-screen Show (4:3)</PresentationFormat>
  <Paragraphs>125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Office Theme</vt:lpstr>
      <vt:lpstr>Mon Sept 14 – Weds Sept 23</vt:lpstr>
      <vt:lpstr>PowerPoint Presentation</vt:lpstr>
      <vt:lpstr>Inside a Cell</vt:lpstr>
      <vt:lpstr>Humans, giraffes, chickens, gorillas or watermelons are made of </vt:lpstr>
      <vt:lpstr>Inside every cell is</vt:lpstr>
      <vt:lpstr>Inside every nucleus there are</vt:lpstr>
      <vt:lpstr>In humans there are </vt:lpstr>
      <vt:lpstr>In cats there are </vt:lpstr>
      <vt:lpstr>Why would sex cells have half the number of chromosomes as body cells?</vt:lpstr>
      <vt:lpstr>Summary (copy this)</vt:lpstr>
      <vt:lpstr>Complete Worksheet</vt:lpstr>
      <vt:lpstr>Sex cells – A Different Story</vt:lpstr>
      <vt:lpstr>Vocabulary</vt:lpstr>
      <vt:lpstr>Each chromosome is made of</vt:lpstr>
      <vt:lpstr>DNA  </vt:lpstr>
      <vt:lpstr>DNA: Double Helix</vt:lpstr>
      <vt:lpstr>Scientists Who Discovered DNA</vt:lpstr>
      <vt:lpstr>Lab Groups</vt:lpstr>
      <vt:lpstr>Structure of DNA</vt:lpstr>
      <vt:lpstr>Video</vt:lpstr>
      <vt:lpstr>Mon Sept 28 – Fri Oct 2</vt:lpstr>
      <vt:lpstr>Source: Retrieved September 17, 2015 from http://www.thednall.com/images/what_img2.png </vt:lpstr>
      <vt:lpstr>Structure of DNA</vt:lpstr>
      <vt:lpstr>Worksheet: DNA “Quiz”</vt:lpstr>
      <vt:lpstr>DNA “Quiz”</vt:lpstr>
      <vt:lpstr>DNA can be unzipped &amp; copied 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Inside a Cell</dc:title>
  <dc:creator>anom</dc:creator>
  <cp:lastModifiedBy>Mona Maxwell</cp:lastModifiedBy>
  <cp:revision>73</cp:revision>
  <cp:lastPrinted>2015-09-28T17:06:23Z</cp:lastPrinted>
  <dcterms:created xsi:type="dcterms:W3CDTF">2013-09-06T05:26:13Z</dcterms:created>
  <dcterms:modified xsi:type="dcterms:W3CDTF">2015-09-28T17:48:16Z</dcterms:modified>
</cp:coreProperties>
</file>